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Lst>
  <p:notesMasterIdLst>
    <p:notesMasterId r:id="rId33"/>
  </p:notesMasterIdLst>
  <p:sldIdLst>
    <p:sldId id="259" r:id="rId3"/>
    <p:sldId id="290" r:id="rId4"/>
    <p:sldId id="291" r:id="rId5"/>
    <p:sldId id="299" r:id="rId6"/>
    <p:sldId id="285" r:id="rId7"/>
    <p:sldId id="286" r:id="rId8"/>
    <p:sldId id="269" r:id="rId9"/>
    <p:sldId id="284" r:id="rId10"/>
    <p:sldId id="261" r:id="rId11"/>
    <p:sldId id="277" r:id="rId12"/>
    <p:sldId id="268" r:id="rId13"/>
    <p:sldId id="298" r:id="rId14"/>
    <p:sldId id="288" r:id="rId15"/>
    <p:sldId id="272" r:id="rId16"/>
    <p:sldId id="275" r:id="rId17"/>
    <p:sldId id="293" r:id="rId18"/>
    <p:sldId id="292" r:id="rId19"/>
    <p:sldId id="283" r:id="rId20"/>
    <p:sldId id="271" r:id="rId21"/>
    <p:sldId id="256" r:id="rId22"/>
    <p:sldId id="302" r:id="rId23"/>
    <p:sldId id="278" r:id="rId24"/>
    <p:sldId id="267" r:id="rId25"/>
    <p:sldId id="300" r:id="rId26"/>
    <p:sldId id="301" r:id="rId27"/>
    <p:sldId id="257" r:id="rId28"/>
    <p:sldId id="270" r:id="rId29"/>
    <p:sldId id="287" r:id="rId30"/>
    <p:sldId id="263" r:id="rId31"/>
    <p:sldId id="29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Catterall"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6CC5"/>
    <a:srgbClr val="F8AC00"/>
    <a:srgbClr val="157ACB"/>
    <a:srgbClr val="E92813"/>
    <a:srgbClr val="2D79AB"/>
    <a:srgbClr val="157BCA"/>
    <a:srgbClr val="2790E5"/>
    <a:srgbClr val="FF6666"/>
    <a:srgbClr val="E8271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82581" autoAdjust="0"/>
  </p:normalViewPr>
  <p:slideViewPr>
    <p:cSldViewPr snapToGrid="0" snapToObjects="1">
      <p:cViewPr>
        <p:scale>
          <a:sx n="100" d="100"/>
          <a:sy n="100" d="100"/>
        </p:scale>
        <p:origin x="-184" y="-336"/>
      </p:cViewPr>
      <p:guideLst>
        <p:guide orient="horz" pos="2160"/>
        <p:guide pos="2880"/>
      </p:guideLst>
    </p:cSldViewPr>
  </p:slideViewPr>
  <p:outlineViewPr>
    <p:cViewPr>
      <p:scale>
        <a:sx n="33" d="100"/>
        <a:sy n="33" d="100"/>
      </p:scale>
      <p:origin x="0" y="30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EBB6F-3CC6-694B-B750-46D1F3E465B5}"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E8DBFD92-2E2C-7543-B787-87FFC32DF503}">
      <dgm:prSet phldrT="[Text]"/>
      <dgm:spPr/>
      <dgm:t>
        <a:bodyPr/>
        <a:lstStyle/>
        <a:p>
          <a:r>
            <a:rPr lang="en-US" dirty="0" smtClean="0"/>
            <a:t>Best Practices Wiki</a:t>
          </a:r>
        </a:p>
        <a:p>
          <a:endParaRPr lang="en-US" dirty="0"/>
        </a:p>
      </dgm:t>
    </dgm:pt>
    <dgm:pt modelId="{01983C5B-BFDC-5243-BFE5-B5869872855B}" type="parTrans" cxnId="{F52C7D2D-C38D-0E4B-87E1-ED1F95E1BF50}">
      <dgm:prSet/>
      <dgm:spPr/>
      <dgm:t>
        <a:bodyPr/>
        <a:lstStyle/>
        <a:p>
          <a:endParaRPr lang="en-US"/>
        </a:p>
      </dgm:t>
    </dgm:pt>
    <dgm:pt modelId="{EA72CCDE-2EAB-BA4D-A7BC-0A0AAC3CFBC0}" type="sibTrans" cxnId="{F52C7D2D-C38D-0E4B-87E1-ED1F95E1BF50}">
      <dgm:prSet/>
      <dgm:spPr/>
      <dgm:t>
        <a:bodyPr/>
        <a:lstStyle/>
        <a:p>
          <a:endParaRPr lang="en-US"/>
        </a:p>
      </dgm:t>
    </dgm:pt>
    <dgm:pt modelId="{5C5AE8E2-CE61-C14F-AC26-5F914B96F6DB}">
      <dgm:prSet phldrT="[Text]"/>
      <dgm:spPr/>
      <dgm:t>
        <a:bodyPr/>
        <a:lstStyle/>
        <a:p>
          <a:r>
            <a:rPr lang="en-US" dirty="0" smtClean="0"/>
            <a:t>Local Wiki</a:t>
          </a:r>
        </a:p>
        <a:p>
          <a:r>
            <a:rPr lang="en-US" dirty="0" smtClean="0"/>
            <a:t># 2</a:t>
          </a:r>
          <a:endParaRPr lang="en-US" dirty="0"/>
        </a:p>
      </dgm:t>
    </dgm:pt>
    <dgm:pt modelId="{2C328865-67E1-D340-97C8-883263748212}" type="parTrans" cxnId="{64DDC929-2D13-6C44-A89C-2B1CA5BE9A61}">
      <dgm:prSet/>
      <dgm:spPr/>
      <dgm:t>
        <a:bodyPr/>
        <a:lstStyle/>
        <a:p>
          <a:endParaRPr lang="en-US"/>
        </a:p>
      </dgm:t>
    </dgm:pt>
    <dgm:pt modelId="{6A995D59-98D5-6640-9D88-2831631AEF1B}" type="sibTrans" cxnId="{64DDC929-2D13-6C44-A89C-2B1CA5BE9A61}">
      <dgm:prSet/>
      <dgm:spPr/>
      <dgm:t>
        <a:bodyPr/>
        <a:lstStyle/>
        <a:p>
          <a:endParaRPr lang="en-US"/>
        </a:p>
      </dgm:t>
    </dgm:pt>
    <dgm:pt modelId="{0796D9BB-1FE2-944B-AC62-2BE21FE59432}">
      <dgm:prSet phldrT="[Text]"/>
      <dgm:spPr/>
      <dgm:t>
        <a:bodyPr/>
        <a:lstStyle/>
        <a:p>
          <a:r>
            <a:rPr lang="en-US" dirty="0" smtClean="0"/>
            <a:t>Local Wiki</a:t>
          </a:r>
        </a:p>
        <a:p>
          <a:r>
            <a:rPr lang="en-US" dirty="0" smtClean="0"/>
            <a:t> # 1</a:t>
          </a:r>
          <a:endParaRPr lang="en-US" dirty="0"/>
        </a:p>
      </dgm:t>
    </dgm:pt>
    <dgm:pt modelId="{FA74846D-2D1D-A741-9E61-B09A12790F19}" type="parTrans" cxnId="{C6CCA3E6-2F59-D34F-B6AC-EF3B62DD0F0E}">
      <dgm:prSet/>
      <dgm:spPr/>
      <dgm:t>
        <a:bodyPr/>
        <a:lstStyle/>
        <a:p>
          <a:endParaRPr lang="en-US"/>
        </a:p>
      </dgm:t>
    </dgm:pt>
    <dgm:pt modelId="{56EB920F-51B0-E048-85AC-327BA3ACFB09}" type="sibTrans" cxnId="{C6CCA3E6-2F59-D34F-B6AC-EF3B62DD0F0E}">
      <dgm:prSet/>
      <dgm:spPr/>
      <dgm:t>
        <a:bodyPr/>
        <a:lstStyle/>
        <a:p>
          <a:endParaRPr lang="en-US"/>
        </a:p>
      </dgm:t>
    </dgm:pt>
    <dgm:pt modelId="{D61799B8-9E39-504D-AA1D-2CF4DBBCF08F}">
      <dgm:prSet phldrT="[Text]" custT="1"/>
      <dgm:spPr/>
      <dgm:t>
        <a:bodyPr/>
        <a:lstStyle/>
        <a:p>
          <a:r>
            <a:rPr lang="en-US" sz="1800" dirty="0" smtClean="0"/>
            <a:t>Local Wiki</a:t>
          </a:r>
        </a:p>
        <a:p>
          <a:r>
            <a:rPr lang="en-US" sz="1800" dirty="0" smtClean="0"/>
            <a:t># 3</a:t>
          </a:r>
        </a:p>
        <a:p>
          <a:endParaRPr lang="en-US" sz="1100" dirty="0"/>
        </a:p>
      </dgm:t>
    </dgm:pt>
    <dgm:pt modelId="{21838392-3055-7F48-AF13-561CDC2F0B1A}" type="parTrans" cxnId="{98BB81D3-802D-FA4D-BF6C-13E32951820E}">
      <dgm:prSet/>
      <dgm:spPr/>
      <dgm:t>
        <a:bodyPr/>
        <a:lstStyle/>
        <a:p>
          <a:endParaRPr lang="en-US"/>
        </a:p>
      </dgm:t>
    </dgm:pt>
    <dgm:pt modelId="{B1400945-2443-F24E-A29B-1EBC281171A7}" type="sibTrans" cxnId="{98BB81D3-802D-FA4D-BF6C-13E32951820E}">
      <dgm:prSet/>
      <dgm:spPr/>
      <dgm:t>
        <a:bodyPr/>
        <a:lstStyle/>
        <a:p>
          <a:endParaRPr lang="en-US"/>
        </a:p>
      </dgm:t>
    </dgm:pt>
    <dgm:pt modelId="{6CE47C3F-1541-4547-ABA5-7FBEC2E9F231}">
      <dgm:prSet phldrT="[Text]" phldr="1"/>
      <dgm:spPr/>
      <dgm:t>
        <a:bodyPr/>
        <a:lstStyle/>
        <a:p>
          <a:endParaRPr lang="en-US" dirty="0"/>
        </a:p>
      </dgm:t>
    </dgm:pt>
    <dgm:pt modelId="{F79EF4C7-8827-F241-92C4-6C56D879D19F}" type="parTrans" cxnId="{C7A3EC5B-663E-EB4D-B55B-640B9F6D830B}">
      <dgm:prSet/>
      <dgm:spPr/>
      <dgm:t>
        <a:bodyPr/>
        <a:lstStyle/>
        <a:p>
          <a:endParaRPr lang="en-US"/>
        </a:p>
      </dgm:t>
    </dgm:pt>
    <dgm:pt modelId="{F71AE9A4-13D9-914E-9A37-C03B0C77CA63}" type="sibTrans" cxnId="{C7A3EC5B-663E-EB4D-B55B-640B9F6D830B}">
      <dgm:prSet/>
      <dgm:spPr/>
      <dgm:t>
        <a:bodyPr/>
        <a:lstStyle/>
        <a:p>
          <a:endParaRPr lang="en-US"/>
        </a:p>
      </dgm:t>
    </dgm:pt>
    <dgm:pt modelId="{7B69C28E-65CF-B946-B088-6768BE73631C}">
      <dgm:prSet/>
      <dgm:spPr/>
      <dgm:t>
        <a:bodyPr/>
        <a:lstStyle/>
        <a:p>
          <a:endParaRPr lang="en-US"/>
        </a:p>
      </dgm:t>
    </dgm:pt>
    <dgm:pt modelId="{2689DF1D-78A6-ED47-BB8D-D5A5FE0C3EE8}" type="parTrans" cxnId="{BE7A30F9-F3E5-7A4B-A745-DBA1188FB4BE}">
      <dgm:prSet/>
      <dgm:spPr/>
      <dgm:t>
        <a:bodyPr/>
        <a:lstStyle/>
        <a:p>
          <a:endParaRPr lang="en-US"/>
        </a:p>
      </dgm:t>
    </dgm:pt>
    <dgm:pt modelId="{50B0D158-0AB7-804F-BE72-FF9ACA6A9AA9}" type="sibTrans" cxnId="{BE7A30F9-F3E5-7A4B-A745-DBA1188FB4BE}">
      <dgm:prSet/>
      <dgm:spPr/>
      <dgm:t>
        <a:bodyPr/>
        <a:lstStyle/>
        <a:p>
          <a:endParaRPr lang="en-US"/>
        </a:p>
      </dgm:t>
    </dgm:pt>
    <dgm:pt modelId="{A8A07231-0823-B442-8FE9-37207F31B063}">
      <dgm:prSet/>
      <dgm:spPr/>
      <dgm:t>
        <a:bodyPr/>
        <a:lstStyle/>
        <a:p>
          <a:endParaRPr lang="en-US"/>
        </a:p>
      </dgm:t>
    </dgm:pt>
    <dgm:pt modelId="{E03B22F0-9702-F840-AD62-53D2CB9FAAB5}" type="parTrans" cxnId="{911A93C9-BAAB-5D42-ADD0-447714A38824}">
      <dgm:prSet/>
      <dgm:spPr/>
      <dgm:t>
        <a:bodyPr/>
        <a:lstStyle/>
        <a:p>
          <a:endParaRPr lang="en-US"/>
        </a:p>
      </dgm:t>
    </dgm:pt>
    <dgm:pt modelId="{1A2BA055-338D-2545-AD2A-8EA9E61515C0}" type="sibTrans" cxnId="{911A93C9-BAAB-5D42-ADD0-447714A38824}">
      <dgm:prSet/>
      <dgm:spPr/>
      <dgm:t>
        <a:bodyPr/>
        <a:lstStyle/>
        <a:p>
          <a:endParaRPr lang="en-US"/>
        </a:p>
      </dgm:t>
    </dgm:pt>
    <dgm:pt modelId="{8B8B45FB-7180-AE43-B2EF-86E1666CBF7F}">
      <dgm:prSet/>
      <dgm:spPr/>
      <dgm:t>
        <a:bodyPr/>
        <a:lstStyle/>
        <a:p>
          <a:endParaRPr lang="en-US"/>
        </a:p>
      </dgm:t>
    </dgm:pt>
    <dgm:pt modelId="{E5943871-5F8F-164D-A77C-1C4FFE6EF308}" type="parTrans" cxnId="{5EBDB725-0D0F-0041-A3A1-E2402F8F4B12}">
      <dgm:prSet/>
      <dgm:spPr/>
      <dgm:t>
        <a:bodyPr/>
        <a:lstStyle/>
        <a:p>
          <a:endParaRPr lang="en-US"/>
        </a:p>
      </dgm:t>
    </dgm:pt>
    <dgm:pt modelId="{14CD93A2-C81E-9242-9BC1-57BA2F57B6B6}" type="sibTrans" cxnId="{5EBDB725-0D0F-0041-A3A1-E2402F8F4B12}">
      <dgm:prSet/>
      <dgm:spPr/>
      <dgm:t>
        <a:bodyPr/>
        <a:lstStyle/>
        <a:p>
          <a:endParaRPr lang="en-US"/>
        </a:p>
      </dgm:t>
    </dgm:pt>
    <dgm:pt modelId="{B8E67EEE-3868-BD4D-9CF0-040DA962D3DF}" type="pres">
      <dgm:prSet presAssocID="{D78EBB6F-3CC6-694B-B750-46D1F3E465B5}" presName="Name0" presStyleCnt="0">
        <dgm:presLayoutVars>
          <dgm:chMax val="1"/>
          <dgm:chPref val="1"/>
          <dgm:dir/>
          <dgm:animOne val="branch"/>
          <dgm:animLvl val="lvl"/>
        </dgm:presLayoutVars>
      </dgm:prSet>
      <dgm:spPr/>
      <dgm:t>
        <a:bodyPr/>
        <a:lstStyle/>
        <a:p>
          <a:endParaRPr lang="en-US"/>
        </a:p>
      </dgm:t>
    </dgm:pt>
    <dgm:pt modelId="{AF6949A9-7CF7-7948-ACA0-C2CBDF1FAA7C}" type="pres">
      <dgm:prSet presAssocID="{E8DBFD92-2E2C-7543-B787-87FFC32DF503}" presName="singleCycle" presStyleCnt="0"/>
      <dgm:spPr/>
    </dgm:pt>
    <dgm:pt modelId="{43873792-09A2-084D-9499-E3FD5CE8850A}" type="pres">
      <dgm:prSet presAssocID="{E8DBFD92-2E2C-7543-B787-87FFC32DF503}" presName="singleCenter" presStyleLbl="node1" presStyleIdx="0" presStyleCnt="4" custScaleX="143850" custScaleY="157676" custLinFactNeighborX="-1076">
        <dgm:presLayoutVars>
          <dgm:chMax val="7"/>
          <dgm:chPref val="7"/>
        </dgm:presLayoutVars>
      </dgm:prSet>
      <dgm:spPr/>
      <dgm:t>
        <a:bodyPr/>
        <a:lstStyle/>
        <a:p>
          <a:endParaRPr lang="en-US"/>
        </a:p>
      </dgm:t>
    </dgm:pt>
    <dgm:pt modelId="{D44B8781-E252-7848-B536-D09235FEE441}" type="pres">
      <dgm:prSet presAssocID="{2C328865-67E1-D340-97C8-883263748212}" presName="Name56" presStyleLbl="parChTrans1D2" presStyleIdx="0" presStyleCnt="3"/>
      <dgm:spPr/>
      <dgm:t>
        <a:bodyPr/>
        <a:lstStyle/>
        <a:p>
          <a:endParaRPr lang="en-US"/>
        </a:p>
      </dgm:t>
    </dgm:pt>
    <dgm:pt modelId="{46A3FE97-4944-D140-860E-72B50D373ED9}" type="pres">
      <dgm:prSet presAssocID="{5C5AE8E2-CE61-C14F-AC26-5F914B96F6DB}" presName="text0" presStyleLbl="node1" presStyleIdx="1" presStyleCnt="4" custRadScaleRad="104317" custRadScaleInc="-1478">
        <dgm:presLayoutVars>
          <dgm:bulletEnabled val="1"/>
        </dgm:presLayoutVars>
      </dgm:prSet>
      <dgm:spPr/>
      <dgm:t>
        <a:bodyPr/>
        <a:lstStyle/>
        <a:p>
          <a:endParaRPr lang="en-US"/>
        </a:p>
      </dgm:t>
    </dgm:pt>
    <dgm:pt modelId="{85E80441-A76E-EF46-A2C3-A0C710A790B5}" type="pres">
      <dgm:prSet presAssocID="{FA74846D-2D1D-A741-9E61-B09A12790F19}" presName="Name56" presStyleLbl="parChTrans1D2" presStyleIdx="1" presStyleCnt="3"/>
      <dgm:spPr/>
      <dgm:t>
        <a:bodyPr/>
        <a:lstStyle/>
        <a:p>
          <a:endParaRPr lang="en-US"/>
        </a:p>
      </dgm:t>
    </dgm:pt>
    <dgm:pt modelId="{7BE9A6FB-08BC-BF44-BA17-FF8941262B5E}" type="pres">
      <dgm:prSet presAssocID="{0796D9BB-1FE2-944B-AC62-2BE21FE59432}" presName="text0" presStyleLbl="node1" presStyleIdx="2" presStyleCnt="4" custRadScaleRad="109796" custRadScaleInc="-49958">
        <dgm:presLayoutVars>
          <dgm:bulletEnabled val="1"/>
        </dgm:presLayoutVars>
      </dgm:prSet>
      <dgm:spPr/>
      <dgm:t>
        <a:bodyPr/>
        <a:lstStyle/>
        <a:p>
          <a:endParaRPr lang="en-US"/>
        </a:p>
      </dgm:t>
    </dgm:pt>
    <dgm:pt modelId="{EFF4A47A-941C-1441-915F-90E864D1232A}" type="pres">
      <dgm:prSet presAssocID="{21838392-3055-7F48-AF13-561CDC2F0B1A}" presName="Name56" presStyleLbl="parChTrans1D2" presStyleIdx="2" presStyleCnt="3"/>
      <dgm:spPr/>
      <dgm:t>
        <a:bodyPr/>
        <a:lstStyle/>
        <a:p>
          <a:endParaRPr lang="en-US"/>
        </a:p>
      </dgm:t>
    </dgm:pt>
    <dgm:pt modelId="{4A35F970-A1E6-F14A-8D7B-223586EEE8D7}" type="pres">
      <dgm:prSet presAssocID="{D61799B8-9E39-504D-AA1D-2CF4DBBCF08F}" presName="text0" presStyleLbl="node1" presStyleIdx="3" presStyleCnt="4" custScaleY="119312" custRadScaleRad="111771" custRadScaleInc="51846">
        <dgm:presLayoutVars>
          <dgm:bulletEnabled val="1"/>
        </dgm:presLayoutVars>
      </dgm:prSet>
      <dgm:spPr/>
      <dgm:t>
        <a:bodyPr/>
        <a:lstStyle/>
        <a:p>
          <a:endParaRPr lang="en-US"/>
        </a:p>
      </dgm:t>
    </dgm:pt>
  </dgm:ptLst>
  <dgm:cxnLst>
    <dgm:cxn modelId="{98BB81D3-802D-FA4D-BF6C-13E32951820E}" srcId="{E8DBFD92-2E2C-7543-B787-87FFC32DF503}" destId="{D61799B8-9E39-504D-AA1D-2CF4DBBCF08F}" srcOrd="2" destOrd="0" parTransId="{21838392-3055-7F48-AF13-561CDC2F0B1A}" sibTransId="{B1400945-2443-F24E-A29B-1EBC281171A7}"/>
    <dgm:cxn modelId="{79E57DB2-8948-A54F-87A1-368A3614FC2A}" type="presOf" srcId="{0796D9BB-1FE2-944B-AC62-2BE21FE59432}" destId="{7BE9A6FB-08BC-BF44-BA17-FF8941262B5E}" srcOrd="0" destOrd="0" presId="urn:microsoft.com/office/officeart/2008/layout/RadialCluster"/>
    <dgm:cxn modelId="{18B8372F-6B7E-C144-805C-46BBBD4F7AF1}" type="presOf" srcId="{D61799B8-9E39-504D-AA1D-2CF4DBBCF08F}" destId="{4A35F970-A1E6-F14A-8D7B-223586EEE8D7}" srcOrd="0" destOrd="0" presId="urn:microsoft.com/office/officeart/2008/layout/RadialCluster"/>
    <dgm:cxn modelId="{911A93C9-BAAB-5D42-ADD0-447714A38824}" srcId="{D78EBB6F-3CC6-694B-B750-46D1F3E465B5}" destId="{A8A07231-0823-B442-8FE9-37207F31B063}" srcOrd="3" destOrd="0" parTransId="{E03B22F0-9702-F840-AD62-53D2CB9FAAB5}" sibTransId="{1A2BA055-338D-2545-AD2A-8EA9E61515C0}"/>
    <dgm:cxn modelId="{C7A3EC5B-663E-EB4D-B55B-640B9F6D830B}" srcId="{D78EBB6F-3CC6-694B-B750-46D1F3E465B5}" destId="{6CE47C3F-1541-4547-ABA5-7FBEC2E9F231}" srcOrd="1" destOrd="0" parTransId="{F79EF4C7-8827-F241-92C4-6C56D879D19F}" sibTransId="{F71AE9A4-13D9-914E-9A37-C03B0C77CA63}"/>
    <dgm:cxn modelId="{3A6038D3-BF47-1F4E-97EE-381B3855F8FB}" type="presOf" srcId="{5C5AE8E2-CE61-C14F-AC26-5F914B96F6DB}" destId="{46A3FE97-4944-D140-860E-72B50D373ED9}" srcOrd="0" destOrd="0" presId="urn:microsoft.com/office/officeart/2008/layout/RadialCluster"/>
    <dgm:cxn modelId="{5EBDB725-0D0F-0041-A3A1-E2402F8F4B12}" srcId="{D78EBB6F-3CC6-694B-B750-46D1F3E465B5}" destId="{8B8B45FB-7180-AE43-B2EF-86E1666CBF7F}" srcOrd="4" destOrd="0" parTransId="{E5943871-5F8F-164D-A77C-1C4FFE6EF308}" sibTransId="{14CD93A2-C81E-9242-9BC1-57BA2F57B6B6}"/>
    <dgm:cxn modelId="{C620502D-F181-124C-AC00-DFE3B5BCE176}" type="presOf" srcId="{2C328865-67E1-D340-97C8-883263748212}" destId="{D44B8781-E252-7848-B536-D09235FEE441}" srcOrd="0" destOrd="0" presId="urn:microsoft.com/office/officeart/2008/layout/RadialCluster"/>
    <dgm:cxn modelId="{64DDC929-2D13-6C44-A89C-2B1CA5BE9A61}" srcId="{E8DBFD92-2E2C-7543-B787-87FFC32DF503}" destId="{5C5AE8E2-CE61-C14F-AC26-5F914B96F6DB}" srcOrd="0" destOrd="0" parTransId="{2C328865-67E1-D340-97C8-883263748212}" sibTransId="{6A995D59-98D5-6640-9D88-2831631AEF1B}"/>
    <dgm:cxn modelId="{BE7A30F9-F3E5-7A4B-A745-DBA1188FB4BE}" srcId="{D78EBB6F-3CC6-694B-B750-46D1F3E465B5}" destId="{7B69C28E-65CF-B946-B088-6768BE73631C}" srcOrd="2" destOrd="0" parTransId="{2689DF1D-78A6-ED47-BB8D-D5A5FE0C3EE8}" sibTransId="{50B0D158-0AB7-804F-BE72-FF9ACA6A9AA9}"/>
    <dgm:cxn modelId="{9D98C422-900F-BA46-98B2-2D441F89336B}" type="presOf" srcId="{21838392-3055-7F48-AF13-561CDC2F0B1A}" destId="{EFF4A47A-941C-1441-915F-90E864D1232A}" srcOrd="0" destOrd="0" presId="urn:microsoft.com/office/officeart/2008/layout/RadialCluster"/>
    <dgm:cxn modelId="{F52C7D2D-C38D-0E4B-87E1-ED1F95E1BF50}" srcId="{D78EBB6F-3CC6-694B-B750-46D1F3E465B5}" destId="{E8DBFD92-2E2C-7543-B787-87FFC32DF503}" srcOrd="0" destOrd="0" parTransId="{01983C5B-BFDC-5243-BFE5-B5869872855B}" sibTransId="{EA72CCDE-2EAB-BA4D-A7BC-0A0AAC3CFBC0}"/>
    <dgm:cxn modelId="{B949D2E4-4639-C34C-84FD-4A53C5173AEE}" type="presOf" srcId="{E8DBFD92-2E2C-7543-B787-87FFC32DF503}" destId="{43873792-09A2-084D-9499-E3FD5CE8850A}" srcOrd="0" destOrd="0" presId="urn:microsoft.com/office/officeart/2008/layout/RadialCluster"/>
    <dgm:cxn modelId="{8D3A620D-8EFF-5E4F-BEA4-C6DD92599677}" type="presOf" srcId="{D78EBB6F-3CC6-694B-B750-46D1F3E465B5}" destId="{B8E67EEE-3868-BD4D-9CF0-040DA962D3DF}" srcOrd="0" destOrd="0" presId="urn:microsoft.com/office/officeart/2008/layout/RadialCluster"/>
    <dgm:cxn modelId="{C6CCA3E6-2F59-D34F-B6AC-EF3B62DD0F0E}" srcId="{E8DBFD92-2E2C-7543-B787-87FFC32DF503}" destId="{0796D9BB-1FE2-944B-AC62-2BE21FE59432}" srcOrd="1" destOrd="0" parTransId="{FA74846D-2D1D-A741-9E61-B09A12790F19}" sibTransId="{56EB920F-51B0-E048-85AC-327BA3ACFB09}"/>
    <dgm:cxn modelId="{B5CE8F5A-1363-CF4F-B63B-C42B1653710D}" type="presOf" srcId="{FA74846D-2D1D-A741-9E61-B09A12790F19}" destId="{85E80441-A76E-EF46-A2C3-A0C710A790B5}" srcOrd="0" destOrd="0" presId="urn:microsoft.com/office/officeart/2008/layout/RadialCluster"/>
    <dgm:cxn modelId="{C608972A-5D91-0E4C-858A-BE28B9F8B51B}" type="presParOf" srcId="{B8E67EEE-3868-BD4D-9CF0-040DA962D3DF}" destId="{AF6949A9-7CF7-7948-ACA0-C2CBDF1FAA7C}" srcOrd="0" destOrd="0" presId="urn:microsoft.com/office/officeart/2008/layout/RadialCluster"/>
    <dgm:cxn modelId="{F8381A89-475B-6143-9367-988AF7F19346}" type="presParOf" srcId="{AF6949A9-7CF7-7948-ACA0-C2CBDF1FAA7C}" destId="{43873792-09A2-084D-9499-E3FD5CE8850A}" srcOrd="0" destOrd="0" presId="urn:microsoft.com/office/officeart/2008/layout/RadialCluster"/>
    <dgm:cxn modelId="{17151313-FE44-004E-9869-65C7B09D9E23}" type="presParOf" srcId="{AF6949A9-7CF7-7948-ACA0-C2CBDF1FAA7C}" destId="{D44B8781-E252-7848-B536-D09235FEE441}" srcOrd="1" destOrd="0" presId="urn:microsoft.com/office/officeart/2008/layout/RadialCluster"/>
    <dgm:cxn modelId="{73B22F84-CE04-CC45-A093-0901AC9B3197}" type="presParOf" srcId="{AF6949A9-7CF7-7948-ACA0-C2CBDF1FAA7C}" destId="{46A3FE97-4944-D140-860E-72B50D373ED9}" srcOrd="2" destOrd="0" presId="urn:microsoft.com/office/officeart/2008/layout/RadialCluster"/>
    <dgm:cxn modelId="{6DA86BA0-E7D6-214A-B502-D32A413AE552}" type="presParOf" srcId="{AF6949A9-7CF7-7948-ACA0-C2CBDF1FAA7C}" destId="{85E80441-A76E-EF46-A2C3-A0C710A790B5}" srcOrd="3" destOrd="0" presId="urn:microsoft.com/office/officeart/2008/layout/RadialCluster"/>
    <dgm:cxn modelId="{182751F4-9F60-3847-B968-B58F453E6DA9}" type="presParOf" srcId="{AF6949A9-7CF7-7948-ACA0-C2CBDF1FAA7C}" destId="{7BE9A6FB-08BC-BF44-BA17-FF8941262B5E}" srcOrd="4" destOrd="0" presId="urn:microsoft.com/office/officeart/2008/layout/RadialCluster"/>
    <dgm:cxn modelId="{FE8677D1-ED4C-A242-BC03-D884B30C94CD}" type="presParOf" srcId="{AF6949A9-7CF7-7948-ACA0-C2CBDF1FAA7C}" destId="{EFF4A47A-941C-1441-915F-90E864D1232A}" srcOrd="5" destOrd="0" presId="urn:microsoft.com/office/officeart/2008/layout/RadialCluster"/>
    <dgm:cxn modelId="{6881AD5E-B7D0-F34B-ACF1-9AB417E24B21}" type="presParOf" srcId="{AF6949A9-7CF7-7948-ACA0-C2CBDF1FAA7C}" destId="{4A35F970-A1E6-F14A-8D7B-223586EEE8D7}"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A2380-839D-C04E-B3DB-0792842A7A60}" type="doc">
      <dgm:prSet loTypeId="urn:microsoft.com/office/officeart/2005/8/layout/venn2" loCatId="" qsTypeId="urn:microsoft.com/office/officeart/2005/8/quickstyle/simple1" qsCatId="simple" csTypeId="urn:microsoft.com/office/officeart/2005/8/colors/accent1_4" csCatId="accent1" phldr="1"/>
      <dgm:spPr/>
      <dgm:t>
        <a:bodyPr/>
        <a:lstStyle/>
        <a:p>
          <a:endParaRPr lang="en-US"/>
        </a:p>
      </dgm:t>
    </dgm:pt>
    <dgm:pt modelId="{70F6D44A-5973-6541-A583-7D3F45E15E1F}">
      <dgm:prSet phldrT="[Text]" custT="1"/>
      <dgm:spPr/>
      <dgm:t>
        <a:bodyPr/>
        <a:lstStyle/>
        <a:p>
          <a:r>
            <a:rPr lang="en-US" sz="1600" b="1" dirty="0" smtClean="0">
              <a:solidFill>
                <a:schemeClr val="bg1"/>
              </a:solidFill>
              <a:effectLst>
                <a:outerShdw blurRad="50800" dist="38100" dir="2700000" algn="tl" rotWithShape="0">
                  <a:srgbClr val="000000">
                    <a:alpha val="43000"/>
                  </a:srgbClr>
                </a:outerShdw>
              </a:effectLst>
            </a:rPr>
            <a:t>Government and Quasi-Government</a:t>
          </a:r>
          <a:endParaRPr lang="en-US" sz="1600" b="1" dirty="0">
            <a:solidFill>
              <a:schemeClr val="bg1"/>
            </a:solidFill>
            <a:effectLst>
              <a:outerShdw blurRad="50800" dist="38100" dir="2700000" algn="tl" rotWithShape="0">
                <a:srgbClr val="000000">
                  <a:alpha val="43000"/>
                </a:srgbClr>
              </a:outerShdw>
            </a:effectLst>
          </a:endParaRPr>
        </a:p>
      </dgm:t>
    </dgm:pt>
    <dgm:pt modelId="{0B85A56D-AE17-174B-A9C0-6D7BD8257E2B}" type="parTrans" cxnId="{34AA086E-A7F9-264D-AC46-5C54DD1C70DC}">
      <dgm:prSet/>
      <dgm:spPr/>
      <dgm:t>
        <a:bodyPr/>
        <a:lstStyle/>
        <a:p>
          <a:endParaRPr lang="en-US" sz="1800" b="1">
            <a:solidFill>
              <a:schemeClr val="bg1"/>
            </a:solidFill>
            <a:effectLst>
              <a:outerShdw blurRad="50800" dist="38100" dir="2700000" algn="tl" rotWithShape="0">
                <a:srgbClr val="000000">
                  <a:alpha val="43000"/>
                </a:srgbClr>
              </a:outerShdw>
            </a:effectLst>
          </a:endParaRPr>
        </a:p>
      </dgm:t>
    </dgm:pt>
    <dgm:pt modelId="{055C40E0-6FB0-C143-962A-C63F2002BBB0}" type="sibTrans" cxnId="{34AA086E-A7F9-264D-AC46-5C54DD1C70DC}">
      <dgm:prSet/>
      <dgm:spPr/>
      <dgm:t>
        <a:bodyPr/>
        <a:lstStyle/>
        <a:p>
          <a:endParaRPr lang="en-US" sz="1800" b="1">
            <a:solidFill>
              <a:schemeClr val="bg1"/>
            </a:solidFill>
            <a:effectLst>
              <a:outerShdw blurRad="50800" dist="38100" dir="2700000" algn="tl" rotWithShape="0">
                <a:srgbClr val="000000">
                  <a:alpha val="43000"/>
                </a:srgbClr>
              </a:outerShdw>
            </a:effectLst>
          </a:endParaRPr>
        </a:p>
      </dgm:t>
    </dgm:pt>
    <dgm:pt modelId="{33FFFC6F-E7CC-7648-8871-D39481D53CE6}">
      <dgm:prSet phldrT="[Text]" custT="1"/>
      <dgm:spPr/>
      <dgm:t>
        <a:bodyPr/>
        <a:lstStyle/>
        <a:p>
          <a:pPr marL="0" indent="0"/>
          <a:r>
            <a:rPr lang="en-US" sz="1700" b="1" dirty="0" smtClean="0">
              <a:solidFill>
                <a:schemeClr val="bg1"/>
              </a:solidFill>
              <a:effectLst>
                <a:outerShdw blurRad="50800" dist="38100" dir="2700000" algn="tl" rotWithShape="0">
                  <a:srgbClr val="000000">
                    <a:alpha val="43000"/>
                  </a:srgbClr>
                </a:outerShdw>
              </a:effectLst>
            </a:rPr>
            <a:t>Non-Profits</a:t>
          </a:r>
        </a:p>
      </dgm:t>
    </dgm:pt>
    <dgm:pt modelId="{D2C4AEA2-98D1-7944-8C6A-C1DF4A7C8F1E}" type="parTrans" cxnId="{72E79252-CDF1-A444-8461-4EE9B8764FBD}">
      <dgm:prSet/>
      <dgm:spPr/>
      <dgm:t>
        <a:bodyPr/>
        <a:lstStyle/>
        <a:p>
          <a:endParaRPr lang="en-US" sz="1800" b="1">
            <a:solidFill>
              <a:schemeClr val="bg1"/>
            </a:solidFill>
            <a:effectLst>
              <a:outerShdw blurRad="50800" dist="38100" dir="2700000" algn="tl" rotWithShape="0">
                <a:srgbClr val="000000">
                  <a:alpha val="43000"/>
                </a:srgbClr>
              </a:outerShdw>
            </a:effectLst>
          </a:endParaRPr>
        </a:p>
      </dgm:t>
    </dgm:pt>
    <dgm:pt modelId="{67CCF18F-AA83-8642-AF7A-C3984DB0B8F7}" type="sibTrans" cxnId="{72E79252-CDF1-A444-8461-4EE9B8764FBD}">
      <dgm:prSet/>
      <dgm:spPr/>
      <dgm:t>
        <a:bodyPr/>
        <a:lstStyle/>
        <a:p>
          <a:endParaRPr lang="en-US" sz="1800" b="1">
            <a:solidFill>
              <a:schemeClr val="bg1"/>
            </a:solidFill>
            <a:effectLst>
              <a:outerShdw blurRad="50800" dist="38100" dir="2700000" algn="tl" rotWithShape="0">
                <a:srgbClr val="000000">
                  <a:alpha val="43000"/>
                </a:srgbClr>
              </a:outerShdw>
            </a:effectLst>
          </a:endParaRPr>
        </a:p>
      </dgm:t>
    </dgm:pt>
    <dgm:pt modelId="{61A5EF45-A2B3-944F-9499-BF347804FD9E}">
      <dgm:prSet phldrT="[Text]" custT="1"/>
      <dgm:spPr/>
      <dgm:t>
        <a:bodyPr/>
        <a:lstStyle/>
        <a:p>
          <a:r>
            <a:rPr lang="en-US" sz="1800" b="1" dirty="0" smtClean="0">
              <a:solidFill>
                <a:schemeClr val="bg1"/>
              </a:solidFill>
              <a:effectLst>
                <a:outerShdw blurRad="50800" dist="38100" dir="2700000" algn="tl" rotWithShape="0">
                  <a:srgbClr val="000000">
                    <a:alpha val="43000"/>
                  </a:srgbClr>
                </a:outerShdw>
              </a:effectLst>
            </a:rPr>
            <a:t>Self-Employed</a:t>
          </a:r>
          <a:endParaRPr lang="en-US" sz="1800" b="1" dirty="0">
            <a:solidFill>
              <a:schemeClr val="bg1"/>
            </a:solidFill>
            <a:effectLst>
              <a:outerShdw blurRad="50800" dist="38100" dir="2700000" algn="tl" rotWithShape="0">
                <a:srgbClr val="000000">
                  <a:alpha val="43000"/>
                </a:srgbClr>
              </a:outerShdw>
            </a:effectLst>
          </a:endParaRPr>
        </a:p>
      </dgm:t>
    </dgm:pt>
    <dgm:pt modelId="{8725066E-07B8-354F-AACE-556A937928F4}" type="parTrans" cxnId="{B7BD517A-1218-2345-BA36-FD7BEE027B29}">
      <dgm:prSet/>
      <dgm:spPr/>
      <dgm:t>
        <a:bodyPr/>
        <a:lstStyle/>
        <a:p>
          <a:endParaRPr lang="en-US" sz="1800" b="1">
            <a:solidFill>
              <a:schemeClr val="bg1"/>
            </a:solidFill>
            <a:effectLst>
              <a:outerShdw blurRad="50800" dist="38100" dir="2700000" algn="tl" rotWithShape="0">
                <a:srgbClr val="000000">
                  <a:alpha val="43000"/>
                </a:srgbClr>
              </a:outerShdw>
            </a:effectLst>
          </a:endParaRPr>
        </a:p>
      </dgm:t>
    </dgm:pt>
    <dgm:pt modelId="{2DB8358A-AC85-C947-8DD0-A2BF6037C496}" type="sibTrans" cxnId="{B7BD517A-1218-2345-BA36-FD7BEE027B29}">
      <dgm:prSet/>
      <dgm:spPr/>
      <dgm:t>
        <a:bodyPr/>
        <a:lstStyle/>
        <a:p>
          <a:endParaRPr lang="en-US" sz="1800" b="1">
            <a:solidFill>
              <a:schemeClr val="bg1"/>
            </a:solidFill>
            <a:effectLst>
              <a:outerShdw blurRad="50800" dist="38100" dir="2700000" algn="tl" rotWithShape="0">
                <a:srgbClr val="000000">
                  <a:alpha val="43000"/>
                </a:srgbClr>
              </a:outerShdw>
            </a:effectLst>
          </a:endParaRPr>
        </a:p>
      </dgm:t>
    </dgm:pt>
    <dgm:pt modelId="{75C04848-7F58-DB4E-B51E-6B8DEBA71067}">
      <dgm:prSet phldrT="[Text]" custT="1"/>
      <dgm:spPr/>
      <dgm:t>
        <a:bodyPr/>
        <a:lstStyle/>
        <a:p>
          <a:r>
            <a:rPr lang="en-US" sz="1800" b="1" dirty="0" smtClean="0">
              <a:solidFill>
                <a:schemeClr val="bg1"/>
              </a:solidFill>
              <a:effectLst>
                <a:outerShdw blurRad="50800" dist="38100" dir="2700000" algn="tl" rotWithShape="0">
                  <a:srgbClr val="000000">
                    <a:alpha val="43000"/>
                  </a:srgbClr>
                </a:outerShdw>
              </a:effectLst>
            </a:rPr>
            <a:t>Small Businesses</a:t>
          </a:r>
          <a:endParaRPr lang="en-US" sz="1800" b="1" dirty="0">
            <a:solidFill>
              <a:schemeClr val="bg1"/>
            </a:solidFill>
            <a:effectLst>
              <a:outerShdw blurRad="50800" dist="38100" dir="2700000" algn="tl" rotWithShape="0">
                <a:srgbClr val="000000">
                  <a:alpha val="43000"/>
                </a:srgbClr>
              </a:outerShdw>
            </a:effectLst>
          </a:endParaRPr>
        </a:p>
      </dgm:t>
    </dgm:pt>
    <dgm:pt modelId="{5B808DB0-E521-8E42-88A9-02FE828E9AFD}" type="parTrans" cxnId="{717FF2F0-5877-2D48-B364-606BB3AF419B}">
      <dgm:prSet/>
      <dgm:spPr/>
      <dgm:t>
        <a:bodyPr/>
        <a:lstStyle/>
        <a:p>
          <a:endParaRPr lang="en-US"/>
        </a:p>
      </dgm:t>
    </dgm:pt>
    <dgm:pt modelId="{6BF85FAB-1309-0E46-A18B-DC371BAC04DC}" type="sibTrans" cxnId="{717FF2F0-5877-2D48-B364-606BB3AF419B}">
      <dgm:prSet/>
      <dgm:spPr/>
      <dgm:t>
        <a:bodyPr/>
        <a:lstStyle/>
        <a:p>
          <a:endParaRPr lang="en-US"/>
        </a:p>
      </dgm:t>
    </dgm:pt>
    <dgm:pt modelId="{5531CB3D-B7A9-424D-BC3E-697080DAE64A}" type="pres">
      <dgm:prSet presAssocID="{603A2380-839D-C04E-B3DB-0792842A7A60}" presName="Name0" presStyleCnt="0">
        <dgm:presLayoutVars>
          <dgm:chMax val="7"/>
          <dgm:resizeHandles val="exact"/>
        </dgm:presLayoutVars>
      </dgm:prSet>
      <dgm:spPr/>
      <dgm:t>
        <a:bodyPr/>
        <a:lstStyle/>
        <a:p>
          <a:endParaRPr lang="en-US"/>
        </a:p>
      </dgm:t>
    </dgm:pt>
    <dgm:pt modelId="{7C592766-E53B-3941-97E3-EB384CCBACC5}" type="pres">
      <dgm:prSet presAssocID="{603A2380-839D-C04E-B3DB-0792842A7A60}" presName="comp1" presStyleCnt="0"/>
      <dgm:spPr/>
      <dgm:t>
        <a:bodyPr/>
        <a:lstStyle/>
        <a:p>
          <a:endParaRPr lang="en-US"/>
        </a:p>
      </dgm:t>
    </dgm:pt>
    <dgm:pt modelId="{5CCD8031-51C3-6444-A854-6D12AB4D285E}" type="pres">
      <dgm:prSet presAssocID="{603A2380-839D-C04E-B3DB-0792842A7A60}" presName="circle1" presStyleLbl="node1" presStyleIdx="0" presStyleCnt="4" custLinFactNeighborX="-5380"/>
      <dgm:spPr/>
      <dgm:t>
        <a:bodyPr/>
        <a:lstStyle/>
        <a:p>
          <a:endParaRPr lang="en-US"/>
        </a:p>
      </dgm:t>
    </dgm:pt>
    <dgm:pt modelId="{FB3D55CB-DD77-B240-A235-AB59789513D8}" type="pres">
      <dgm:prSet presAssocID="{603A2380-839D-C04E-B3DB-0792842A7A60}" presName="c1text" presStyleLbl="node1" presStyleIdx="0" presStyleCnt="4">
        <dgm:presLayoutVars>
          <dgm:bulletEnabled val="1"/>
        </dgm:presLayoutVars>
      </dgm:prSet>
      <dgm:spPr/>
      <dgm:t>
        <a:bodyPr/>
        <a:lstStyle/>
        <a:p>
          <a:endParaRPr lang="en-US"/>
        </a:p>
      </dgm:t>
    </dgm:pt>
    <dgm:pt modelId="{4E5185C8-4E09-C345-8A69-63D0582AB547}" type="pres">
      <dgm:prSet presAssocID="{603A2380-839D-C04E-B3DB-0792842A7A60}" presName="comp2" presStyleCnt="0"/>
      <dgm:spPr/>
      <dgm:t>
        <a:bodyPr/>
        <a:lstStyle/>
        <a:p>
          <a:endParaRPr lang="en-US"/>
        </a:p>
      </dgm:t>
    </dgm:pt>
    <dgm:pt modelId="{94ABFDDC-E103-F447-B7C4-6F85AFB8551B}" type="pres">
      <dgm:prSet presAssocID="{603A2380-839D-C04E-B3DB-0792842A7A60}" presName="circle2" presStyleLbl="node1" presStyleIdx="1" presStyleCnt="4" custLinFactNeighborX="-7419"/>
      <dgm:spPr/>
      <dgm:t>
        <a:bodyPr/>
        <a:lstStyle/>
        <a:p>
          <a:endParaRPr lang="en-US"/>
        </a:p>
      </dgm:t>
    </dgm:pt>
    <dgm:pt modelId="{9059ED8C-3185-B24D-9A10-6F44FE64098E}" type="pres">
      <dgm:prSet presAssocID="{603A2380-839D-C04E-B3DB-0792842A7A60}" presName="c2text" presStyleLbl="node1" presStyleIdx="1" presStyleCnt="4">
        <dgm:presLayoutVars>
          <dgm:bulletEnabled val="1"/>
        </dgm:presLayoutVars>
      </dgm:prSet>
      <dgm:spPr/>
      <dgm:t>
        <a:bodyPr/>
        <a:lstStyle/>
        <a:p>
          <a:endParaRPr lang="en-US"/>
        </a:p>
      </dgm:t>
    </dgm:pt>
    <dgm:pt modelId="{5FED14C1-8DD5-C445-8733-633649F801DE}" type="pres">
      <dgm:prSet presAssocID="{603A2380-839D-C04E-B3DB-0792842A7A60}" presName="comp3" presStyleCnt="0"/>
      <dgm:spPr/>
      <dgm:t>
        <a:bodyPr/>
        <a:lstStyle/>
        <a:p>
          <a:endParaRPr lang="en-US"/>
        </a:p>
      </dgm:t>
    </dgm:pt>
    <dgm:pt modelId="{574AA310-F667-3B4A-8B81-467EBB5A720A}" type="pres">
      <dgm:prSet presAssocID="{603A2380-839D-C04E-B3DB-0792842A7A60}" presName="circle3" presStyleLbl="node1" presStyleIdx="2" presStyleCnt="4" custLinFactNeighborX="-8427" custLinFactNeighborY="0"/>
      <dgm:spPr/>
      <dgm:t>
        <a:bodyPr/>
        <a:lstStyle/>
        <a:p>
          <a:endParaRPr lang="en-US"/>
        </a:p>
      </dgm:t>
    </dgm:pt>
    <dgm:pt modelId="{8F3F418F-9848-F640-A6B0-6EA191353539}" type="pres">
      <dgm:prSet presAssocID="{603A2380-839D-C04E-B3DB-0792842A7A60}" presName="c3text" presStyleLbl="node1" presStyleIdx="2" presStyleCnt="4">
        <dgm:presLayoutVars>
          <dgm:bulletEnabled val="1"/>
        </dgm:presLayoutVars>
      </dgm:prSet>
      <dgm:spPr/>
      <dgm:t>
        <a:bodyPr/>
        <a:lstStyle/>
        <a:p>
          <a:endParaRPr lang="en-US"/>
        </a:p>
      </dgm:t>
    </dgm:pt>
    <dgm:pt modelId="{EF110FBD-C711-F842-8366-D17876E9D7C8}" type="pres">
      <dgm:prSet presAssocID="{603A2380-839D-C04E-B3DB-0792842A7A60}" presName="comp4" presStyleCnt="0"/>
      <dgm:spPr/>
      <dgm:t>
        <a:bodyPr/>
        <a:lstStyle/>
        <a:p>
          <a:endParaRPr lang="en-US"/>
        </a:p>
      </dgm:t>
    </dgm:pt>
    <dgm:pt modelId="{9842236E-85B8-6C4E-B198-8887D4893D04}" type="pres">
      <dgm:prSet presAssocID="{603A2380-839D-C04E-B3DB-0792842A7A60}" presName="circle4" presStyleLbl="node1" presStyleIdx="3" presStyleCnt="4" custLinFactNeighborX="-11049"/>
      <dgm:spPr/>
      <dgm:t>
        <a:bodyPr/>
        <a:lstStyle/>
        <a:p>
          <a:endParaRPr lang="en-US"/>
        </a:p>
      </dgm:t>
    </dgm:pt>
    <dgm:pt modelId="{60DB7312-0636-3246-966E-1E9C9B4E5DC9}" type="pres">
      <dgm:prSet presAssocID="{603A2380-839D-C04E-B3DB-0792842A7A60}" presName="c4text" presStyleLbl="node1" presStyleIdx="3" presStyleCnt="4">
        <dgm:presLayoutVars>
          <dgm:bulletEnabled val="1"/>
        </dgm:presLayoutVars>
      </dgm:prSet>
      <dgm:spPr/>
      <dgm:t>
        <a:bodyPr/>
        <a:lstStyle/>
        <a:p>
          <a:endParaRPr lang="en-US"/>
        </a:p>
      </dgm:t>
    </dgm:pt>
  </dgm:ptLst>
  <dgm:cxnLst>
    <dgm:cxn modelId="{415A3A94-57C4-C142-94DF-43AC9E84B163}" type="presOf" srcId="{75C04848-7F58-DB4E-B51E-6B8DEBA71067}" destId="{94ABFDDC-E103-F447-B7C4-6F85AFB8551B}" srcOrd="0" destOrd="0" presId="urn:microsoft.com/office/officeart/2005/8/layout/venn2"/>
    <dgm:cxn modelId="{638D4D2A-65FF-1E47-8A8C-32F1459C983B}" type="presOf" srcId="{70F6D44A-5973-6541-A583-7D3F45E15E1F}" destId="{9842236E-85B8-6C4E-B198-8887D4893D04}" srcOrd="0" destOrd="0" presId="urn:microsoft.com/office/officeart/2005/8/layout/venn2"/>
    <dgm:cxn modelId="{8E56981A-7167-8945-A32E-BFA349D8F251}" type="presOf" srcId="{70F6D44A-5973-6541-A583-7D3F45E15E1F}" destId="{60DB7312-0636-3246-966E-1E9C9B4E5DC9}" srcOrd="1" destOrd="0" presId="urn:microsoft.com/office/officeart/2005/8/layout/venn2"/>
    <dgm:cxn modelId="{717FF2F0-5877-2D48-B364-606BB3AF419B}" srcId="{603A2380-839D-C04E-B3DB-0792842A7A60}" destId="{75C04848-7F58-DB4E-B51E-6B8DEBA71067}" srcOrd="1" destOrd="0" parTransId="{5B808DB0-E521-8E42-88A9-02FE828E9AFD}" sibTransId="{6BF85FAB-1309-0E46-A18B-DC371BAC04DC}"/>
    <dgm:cxn modelId="{34AA086E-A7F9-264D-AC46-5C54DD1C70DC}" srcId="{603A2380-839D-C04E-B3DB-0792842A7A60}" destId="{70F6D44A-5973-6541-A583-7D3F45E15E1F}" srcOrd="3" destOrd="0" parTransId="{0B85A56D-AE17-174B-A9C0-6D7BD8257E2B}" sibTransId="{055C40E0-6FB0-C143-962A-C63F2002BBB0}"/>
    <dgm:cxn modelId="{F7C514D2-9250-1645-8339-F355727CEF9D}" type="presOf" srcId="{75C04848-7F58-DB4E-B51E-6B8DEBA71067}" destId="{9059ED8C-3185-B24D-9A10-6F44FE64098E}" srcOrd="1" destOrd="0" presId="urn:microsoft.com/office/officeart/2005/8/layout/venn2"/>
    <dgm:cxn modelId="{72E79252-CDF1-A444-8461-4EE9B8764FBD}" srcId="{603A2380-839D-C04E-B3DB-0792842A7A60}" destId="{33FFFC6F-E7CC-7648-8871-D39481D53CE6}" srcOrd="2" destOrd="0" parTransId="{D2C4AEA2-98D1-7944-8C6A-C1DF4A7C8F1E}" sibTransId="{67CCF18F-AA83-8642-AF7A-C3984DB0B8F7}"/>
    <dgm:cxn modelId="{5DCB8151-0AD4-B941-A7EE-21C0BEA5B723}" type="presOf" srcId="{61A5EF45-A2B3-944F-9499-BF347804FD9E}" destId="{FB3D55CB-DD77-B240-A235-AB59789513D8}" srcOrd="1" destOrd="0" presId="urn:microsoft.com/office/officeart/2005/8/layout/venn2"/>
    <dgm:cxn modelId="{1F5D86FF-4D6F-EE49-95F7-9D76AD2D9676}" type="presOf" srcId="{33FFFC6F-E7CC-7648-8871-D39481D53CE6}" destId="{574AA310-F667-3B4A-8B81-467EBB5A720A}" srcOrd="0" destOrd="0" presId="urn:microsoft.com/office/officeart/2005/8/layout/venn2"/>
    <dgm:cxn modelId="{B7BD517A-1218-2345-BA36-FD7BEE027B29}" srcId="{603A2380-839D-C04E-B3DB-0792842A7A60}" destId="{61A5EF45-A2B3-944F-9499-BF347804FD9E}" srcOrd="0" destOrd="0" parTransId="{8725066E-07B8-354F-AACE-556A937928F4}" sibTransId="{2DB8358A-AC85-C947-8DD0-A2BF6037C496}"/>
    <dgm:cxn modelId="{CBEDA1D5-A107-9047-AA56-BEDC6CE7AEBF}" type="presOf" srcId="{603A2380-839D-C04E-B3DB-0792842A7A60}" destId="{5531CB3D-B7A9-424D-BC3E-697080DAE64A}" srcOrd="0" destOrd="0" presId="urn:microsoft.com/office/officeart/2005/8/layout/venn2"/>
    <dgm:cxn modelId="{AE86253D-91F8-2844-91AC-394EB92DD455}" type="presOf" srcId="{61A5EF45-A2B3-944F-9499-BF347804FD9E}" destId="{5CCD8031-51C3-6444-A854-6D12AB4D285E}" srcOrd="0" destOrd="0" presId="urn:microsoft.com/office/officeart/2005/8/layout/venn2"/>
    <dgm:cxn modelId="{9B8E43F3-C3EB-6648-8839-54728C2FBE85}" type="presOf" srcId="{33FFFC6F-E7CC-7648-8871-D39481D53CE6}" destId="{8F3F418F-9848-F640-A6B0-6EA191353539}" srcOrd="1" destOrd="0" presId="urn:microsoft.com/office/officeart/2005/8/layout/venn2"/>
    <dgm:cxn modelId="{04AD27A0-59D4-2E4D-AD50-D735844D3959}" type="presParOf" srcId="{5531CB3D-B7A9-424D-BC3E-697080DAE64A}" destId="{7C592766-E53B-3941-97E3-EB384CCBACC5}" srcOrd="0" destOrd="0" presId="urn:microsoft.com/office/officeart/2005/8/layout/venn2"/>
    <dgm:cxn modelId="{48A1E010-41F1-0743-85CB-4390D4C53406}" type="presParOf" srcId="{7C592766-E53B-3941-97E3-EB384CCBACC5}" destId="{5CCD8031-51C3-6444-A854-6D12AB4D285E}" srcOrd="0" destOrd="0" presId="urn:microsoft.com/office/officeart/2005/8/layout/venn2"/>
    <dgm:cxn modelId="{95C30AC9-1F0F-9C49-AE16-60A66EC61AD0}" type="presParOf" srcId="{7C592766-E53B-3941-97E3-EB384CCBACC5}" destId="{FB3D55CB-DD77-B240-A235-AB59789513D8}" srcOrd="1" destOrd="0" presId="urn:microsoft.com/office/officeart/2005/8/layout/venn2"/>
    <dgm:cxn modelId="{9042D93C-2B88-6E46-BF1B-825CEF661218}" type="presParOf" srcId="{5531CB3D-B7A9-424D-BC3E-697080DAE64A}" destId="{4E5185C8-4E09-C345-8A69-63D0582AB547}" srcOrd="1" destOrd="0" presId="urn:microsoft.com/office/officeart/2005/8/layout/venn2"/>
    <dgm:cxn modelId="{9B98B644-EBD1-CD43-BF4C-7C096FA42DAF}" type="presParOf" srcId="{4E5185C8-4E09-C345-8A69-63D0582AB547}" destId="{94ABFDDC-E103-F447-B7C4-6F85AFB8551B}" srcOrd="0" destOrd="0" presId="urn:microsoft.com/office/officeart/2005/8/layout/venn2"/>
    <dgm:cxn modelId="{930A8542-C5C1-FB4A-A145-487C8AAD8289}" type="presParOf" srcId="{4E5185C8-4E09-C345-8A69-63D0582AB547}" destId="{9059ED8C-3185-B24D-9A10-6F44FE64098E}" srcOrd="1" destOrd="0" presId="urn:microsoft.com/office/officeart/2005/8/layout/venn2"/>
    <dgm:cxn modelId="{0DF6B32C-5EAD-C144-AA01-A3F2F307ED72}" type="presParOf" srcId="{5531CB3D-B7A9-424D-BC3E-697080DAE64A}" destId="{5FED14C1-8DD5-C445-8733-633649F801DE}" srcOrd="2" destOrd="0" presId="urn:microsoft.com/office/officeart/2005/8/layout/venn2"/>
    <dgm:cxn modelId="{C751ABE5-913A-4C42-9A47-AE1DB33D762A}" type="presParOf" srcId="{5FED14C1-8DD5-C445-8733-633649F801DE}" destId="{574AA310-F667-3B4A-8B81-467EBB5A720A}" srcOrd="0" destOrd="0" presId="urn:microsoft.com/office/officeart/2005/8/layout/venn2"/>
    <dgm:cxn modelId="{12B7A1A9-71AE-854D-BDC9-6FA7FAA59A95}" type="presParOf" srcId="{5FED14C1-8DD5-C445-8733-633649F801DE}" destId="{8F3F418F-9848-F640-A6B0-6EA191353539}" srcOrd="1" destOrd="0" presId="urn:microsoft.com/office/officeart/2005/8/layout/venn2"/>
    <dgm:cxn modelId="{E26B6924-13F5-2045-A8E6-A0533BE89FBD}" type="presParOf" srcId="{5531CB3D-B7A9-424D-BC3E-697080DAE64A}" destId="{EF110FBD-C711-F842-8366-D17876E9D7C8}" srcOrd="3" destOrd="0" presId="urn:microsoft.com/office/officeart/2005/8/layout/venn2"/>
    <dgm:cxn modelId="{03052BF5-A18C-404E-AE14-205DFB259D12}" type="presParOf" srcId="{EF110FBD-C711-F842-8366-D17876E9D7C8}" destId="{9842236E-85B8-6C4E-B198-8887D4893D04}" srcOrd="0" destOrd="0" presId="urn:microsoft.com/office/officeart/2005/8/layout/venn2"/>
    <dgm:cxn modelId="{5FEEEF92-47B4-4A40-A06F-A511E83C974D}" type="presParOf" srcId="{EF110FBD-C711-F842-8366-D17876E9D7C8}" destId="{60DB7312-0636-3246-966E-1E9C9B4E5DC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AA7D67F-7580-C448-9816-0D111146D394}"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EC67023B-4CFD-6240-AFF4-82AEBEA93E6D}">
      <dgm:prSet phldrT="[Text]"/>
      <dgm:spPr>
        <a:gradFill flip="none" rotWithShape="1">
          <a:gsLst>
            <a:gs pos="0">
              <a:srgbClr val="E92813"/>
            </a:gs>
            <a:gs pos="100000">
              <a:srgbClr val="E92813">
                <a:alpha val="63000"/>
              </a:srgbClr>
            </a:gs>
          </a:gsLst>
          <a:lin ang="0" scaled="1"/>
          <a:tileRect/>
        </a:gradFill>
      </dgm:spPr>
      <dgm:t>
        <a:bodyPr/>
        <a:lstStyle/>
        <a:p>
          <a:r>
            <a:rPr lang="en-US" dirty="0" smtClean="0"/>
            <a:t>Executive</a:t>
          </a:r>
          <a:endParaRPr lang="en-US" dirty="0"/>
        </a:p>
      </dgm:t>
    </dgm:pt>
    <dgm:pt modelId="{5B2A77A7-DCC9-DE4F-9A9A-252223A587B1}" type="parTrans" cxnId="{AA9E2DE4-0A3E-BB4D-BCC0-1054CEA1FE06}">
      <dgm:prSet/>
      <dgm:spPr/>
      <dgm:t>
        <a:bodyPr/>
        <a:lstStyle/>
        <a:p>
          <a:endParaRPr lang="en-US"/>
        </a:p>
      </dgm:t>
    </dgm:pt>
    <dgm:pt modelId="{19220985-CC10-5F44-B730-74DBABD0A053}" type="sibTrans" cxnId="{AA9E2DE4-0A3E-BB4D-BCC0-1054CEA1FE06}">
      <dgm:prSet/>
      <dgm:spPr/>
      <dgm:t>
        <a:bodyPr/>
        <a:lstStyle/>
        <a:p>
          <a:endParaRPr lang="en-US"/>
        </a:p>
      </dgm:t>
    </dgm:pt>
    <dgm:pt modelId="{13B95FA8-9665-E24C-B585-602478F5B412}">
      <dgm:prSet phldrT="[Text]"/>
      <dgm:spPr>
        <a:ln>
          <a:solidFill>
            <a:srgbClr val="E92813"/>
          </a:solidFill>
        </a:ln>
      </dgm:spPr>
      <dgm:t>
        <a:bodyPr/>
        <a:lstStyle/>
        <a:p>
          <a:r>
            <a:rPr lang="en-US" dirty="0" smtClean="0"/>
            <a:t>Leadership</a:t>
          </a:r>
          <a:endParaRPr lang="en-US" dirty="0"/>
        </a:p>
      </dgm:t>
    </dgm:pt>
    <dgm:pt modelId="{BF3FDA65-648D-7740-9055-D37973AD0A29}" type="parTrans" cxnId="{6ACD1B11-654E-934B-9F3B-456A41E3834B}">
      <dgm:prSet/>
      <dgm:spPr>
        <a:ln>
          <a:solidFill>
            <a:srgbClr val="E92813"/>
          </a:solidFill>
        </a:ln>
      </dgm:spPr>
      <dgm:t>
        <a:bodyPr/>
        <a:lstStyle/>
        <a:p>
          <a:endParaRPr lang="en-US"/>
        </a:p>
      </dgm:t>
    </dgm:pt>
    <dgm:pt modelId="{786EFF85-43B9-D74D-BBCF-434C1D32C16B}" type="sibTrans" cxnId="{6ACD1B11-654E-934B-9F3B-456A41E3834B}">
      <dgm:prSet/>
      <dgm:spPr/>
      <dgm:t>
        <a:bodyPr/>
        <a:lstStyle/>
        <a:p>
          <a:endParaRPr lang="en-US"/>
        </a:p>
      </dgm:t>
    </dgm:pt>
    <dgm:pt modelId="{AFA2A7CC-45AD-EB4C-ACBC-9CC36787EF2E}">
      <dgm:prSet phldrT="[Text]"/>
      <dgm:spPr>
        <a:ln>
          <a:solidFill>
            <a:srgbClr val="E92813"/>
          </a:solidFill>
        </a:ln>
      </dgm:spPr>
      <dgm:t>
        <a:bodyPr/>
        <a:lstStyle/>
        <a:p>
          <a:r>
            <a:rPr lang="en-US" dirty="0" smtClean="0"/>
            <a:t>Planning</a:t>
          </a:r>
          <a:endParaRPr lang="en-US" dirty="0"/>
        </a:p>
      </dgm:t>
    </dgm:pt>
    <dgm:pt modelId="{0AAC13B4-4CDD-604A-8DA3-0DADA8CDDBEE}" type="parTrans" cxnId="{5C8EF542-6EA7-4C42-BC82-95F90C3E2634}">
      <dgm:prSet/>
      <dgm:spPr>
        <a:ln>
          <a:solidFill>
            <a:srgbClr val="E92813"/>
          </a:solidFill>
        </a:ln>
      </dgm:spPr>
      <dgm:t>
        <a:bodyPr/>
        <a:lstStyle/>
        <a:p>
          <a:endParaRPr lang="en-US"/>
        </a:p>
      </dgm:t>
    </dgm:pt>
    <dgm:pt modelId="{B141ADFC-8FE9-4240-94FC-5C8F55A9E474}" type="sibTrans" cxnId="{5C8EF542-6EA7-4C42-BC82-95F90C3E2634}">
      <dgm:prSet/>
      <dgm:spPr/>
      <dgm:t>
        <a:bodyPr/>
        <a:lstStyle/>
        <a:p>
          <a:endParaRPr lang="en-US"/>
        </a:p>
      </dgm:t>
    </dgm:pt>
    <dgm:pt modelId="{4EF4E868-27BD-D543-B69D-48D7E4DFA86C}">
      <dgm:prSet phldrT="[Text]"/>
      <dgm:spPr/>
      <dgm:t>
        <a:bodyPr/>
        <a:lstStyle/>
        <a:p>
          <a:r>
            <a:rPr lang="en-US" dirty="0" smtClean="0"/>
            <a:t>Management</a:t>
          </a:r>
          <a:endParaRPr lang="en-US" dirty="0"/>
        </a:p>
      </dgm:t>
    </dgm:pt>
    <dgm:pt modelId="{6C1EFDE8-AC92-CE4F-908C-29B28CEB454D}" type="parTrans" cxnId="{C96E230E-F125-BF4A-890E-901AED61711F}">
      <dgm:prSet/>
      <dgm:spPr/>
      <dgm:t>
        <a:bodyPr/>
        <a:lstStyle/>
        <a:p>
          <a:endParaRPr lang="en-US"/>
        </a:p>
      </dgm:t>
    </dgm:pt>
    <dgm:pt modelId="{EB6F0798-0EC1-BC48-A370-5F0D4916064C}" type="sibTrans" cxnId="{C96E230E-F125-BF4A-890E-901AED61711F}">
      <dgm:prSet/>
      <dgm:spPr/>
      <dgm:t>
        <a:bodyPr/>
        <a:lstStyle/>
        <a:p>
          <a:endParaRPr lang="en-US"/>
        </a:p>
      </dgm:t>
    </dgm:pt>
    <dgm:pt modelId="{4293122A-2639-9547-A887-5B2D22F11459}">
      <dgm:prSet phldrT="[Text]"/>
      <dgm:spPr/>
      <dgm:t>
        <a:bodyPr/>
        <a:lstStyle/>
        <a:p>
          <a:r>
            <a:rPr lang="en-US" dirty="0" smtClean="0"/>
            <a:t>Resources</a:t>
          </a:r>
          <a:endParaRPr lang="en-US" dirty="0"/>
        </a:p>
      </dgm:t>
    </dgm:pt>
    <dgm:pt modelId="{D4EFBA15-FE6D-4C45-829C-78BE4A396004}" type="parTrans" cxnId="{19FDF05F-C731-C148-B50B-AFE006DB8984}">
      <dgm:prSet/>
      <dgm:spPr/>
      <dgm:t>
        <a:bodyPr/>
        <a:lstStyle/>
        <a:p>
          <a:endParaRPr lang="en-US"/>
        </a:p>
      </dgm:t>
    </dgm:pt>
    <dgm:pt modelId="{E4427641-EEC8-864E-AE10-8445469BEB62}" type="sibTrans" cxnId="{19FDF05F-C731-C148-B50B-AFE006DB8984}">
      <dgm:prSet/>
      <dgm:spPr/>
      <dgm:t>
        <a:bodyPr/>
        <a:lstStyle/>
        <a:p>
          <a:endParaRPr lang="en-US"/>
        </a:p>
      </dgm:t>
    </dgm:pt>
    <dgm:pt modelId="{FC113896-53E2-3F45-8BAF-B6EC5CF58183}">
      <dgm:prSet phldrT="[Text]"/>
      <dgm:spPr/>
      <dgm:t>
        <a:bodyPr/>
        <a:lstStyle/>
        <a:p>
          <a:r>
            <a:rPr lang="en-US" dirty="0" smtClean="0"/>
            <a:t>Finance and administration</a:t>
          </a:r>
          <a:endParaRPr lang="en-US" dirty="0"/>
        </a:p>
      </dgm:t>
    </dgm:pt>
    <dgm:pt modelId="{AE21FADA-E9A0-D44E-BFF3-CAD4AE475C2A}" type="parTrans" cxnId="{5E242E55-69E2-FE47-8F57-A1BC3E59C555}">
      <dgm:prSet/>
      <dgm:spPr/>
      <dgm:t>
        <a:bodyPr/>
        <a:lstStyle/>
        <a:p>
          <a:endParaRPr lang="en-US"/>
        </a:p>
      </dgm:t>
    </dgm:pt>
    <dgm:pt modelId="{67200D6D-A52A-844B-BD1D-F093B66D31F6}" type="sibTrans" cxnId="{5E242E55-69E2-FE47-8F57-A1BC3E59C555}">
      <dgm:prSet/>
      <dgm:spPr/>
      <dgm:t>
        <a:bodyPr/>
        <a:lstStyle/>
        <a:p>
          <a:endParaRPr lang="en-US"/>
        </a:p>
      </dgm:t>
    </dgm:pt>
    <dgm:pt modelId="{5420B070-8554-AD42-9BF1-A545701BFF0C}">
      <dgm:prSet/>
      <dgm:spPr>
        <a:ln>
          <a:solidFill>
            <a:srgbClr val="E92813"/>
          </a:solidFill>
        </a:ln>
      </dgm:spPr>
      <dgm:t>
        <a:bodyPr/>
        <a:lstStyle/>
        <a:p>
          <a:r>
            <a:rPr lang="en-US" dirty="0" smtClean="0"/>
            <a:t>Organizational structure</a:t>
          </a:r>
          <a:endParaRPr lang="en-US" dirty="0"/>
        </a:p>
      </dgm:t>
    </dgm:pt>
    <dgm:pt modelId="{7295497E-CCA7-C444-836C-B1B1FF297981}" type="parTrans" cxnId="{58C063F9-56C3-1349-A605-4E9FDAB0ECE9}">
      <dgm:prSet/>
      <dgm:spPr>
        <a:ln>
          <a:solidFill>
            <a:srgbClr val="E92813"/>
          </a:solidFill>
        </a:ln>
      </dgm:spPr>
      <dgm:t>
        <a:bodyPr/>
        <a:lstStyle/>
        <a:p>
          <a:endParaRPr lang="en-US"/>
        </a:p>
      </dgm:t>
    </dgm:pt>
    <dgm:pt modelId="{27FF0013-5481-D345-98EE-5627650B71B5}" type="sibTrans" cxnId="{58C063F9-56C3-1349-A605-4E9FDAB0ECE9}">
      <dgm:prSet/>
      <dgm:spPr/>
      <dgm:t>
        <a:bodyPr/>
        <a:lstStyle/>
        <a:p>
          <a:endParaRPr lang="en-US"/>
        </a:p>
      </dgm:t>
    </dgm:pt>
    <dgm:pt modelId="{7F018974-A267-314C-8995-7629CF9471C4}">
      <dgm:prSet/>
      <dgm:spPr>
        <a:ln>
          <a:solidFill>
            <a:srgbClr val="E92813"/>
          </a:solidFill>
        </a:ln>
      </dgm:spPr>
      <dgm:t>
        <a:bodyPr/>
        <a:lstStyle/>
        <a:p>
          <a:r>
            <a:rPr lang="en-US" dirty="0" smtClean="0"/>
            <a:t>Governance</a:t>
          </a:r>
          <a:endParaRPr lang="en-US" dirty="0"/>
        </a:p>
      </dgm:t>
    </dgm:pt>
    <dgm:pt modelId="{B14ABFDC-5812-1B42-AB6C-A4AA02FBD992}" type="parTrans" cxnId="{FBBF9F5B-D300-5F45-BD2F-13A9AD4D9D4C}">
      <dgm:prSet/>
      <dgm:spPr>
        <a:ln>
          <a:solidFill>
            <a:srgbClr val="E92813"/>
          </a:solidFill>
        </a:ln>
      </dgm:spPr>
      <dgm:t>
        <a:bodyPr/>
        <a:lstStyle/>
        <a:p>
          <a:endParaRPr lang="en-US"/>
        </a:p>
      </dgm:t>
    </dgm:pt>
    <dgm:pt modelId="{9FD69205-FD3C-C744-AB09-C5B5868C1D3A}" type="sibTrans" cxnId="{FBBF9F5B-D300-5F45-BD2F-13A9AD4D9D4C}">
      <dgm:prSet/>
      <dgm:spPr/>
      <dgm:t>
        <a:bodyPr/>
        <a:lstStyle/>
        <a:p>
          <a:endParaRPr lang="en-US"/>
        </a:p>
      </dgm:t>
    </dgm:pt>
    <dgm:pt modelId="{C0D540D3-D289-7948-92AB-2BBB04B93E39}">
      <dgm:prSet/>
      <dgm:spPr>
        <a:ln>
          <a:solidFill>
            <a:srgbClr val="E92813"/>
          </a:solidFill>
        </a:ln>
      </dgm:spPr>
      <dgm:t>
        <a:bodyPr/>
        <a:lstStyle/>
        <a:p>
          <a:r>
            <a:rPr lang="en-US" dirty="0" smtClean="0"/>
            <a:t>Decision making, delegation</a:t>
          </a:r>
          <a:endParaRPr lang="en-US" dirty="0"/>
        </a:p>
      </dgm:t>
    </dgm:pt>
    <dgm:pt modelId="{94AC83A2-0771-744D-9A80-10355B922F5A}" type="parTrans" cxnId="{442A87EC-5870-924B-A36B-45378F9A88E0}">
      <dgm:prSet/>
      <dgm:spPr>
        <a:ln>
          <a:solidFill>
            <a:srgbClr val="E92813"/>
          </a:solidFill>
        </a:ln>
      </dgm:spPr>
      <dgm:t>
        <a:bodyPr/>
        <a:lstStyle/>
        <a:p>
          <a:endParaRPr lang="en-US"/>
        </a:p>
      </dgm:t>
    </dgm:pt>
    <dgm:pt modelId="{CE76FEDB-C592-4A41-988D-595B95E74775}" type="sibTrans" cxnId="{442A87EC-5870-924B-A36B-45378F9A88E0}">
      <dgm:prSet/>
      <dgm:spPr/>
      <dgm:t>
        <a:bodyPr/>
        <a:lstStyle/>
        <a:p>
          <a:endParaRPr lang="en-US"/>
        </a:p>
      </dgm:t>
    </dgm:pt>
    <dgm:pt modelId="{EC47A4CD-12E7-BE42-B616-A682AFC998E8}">
      <dgm:prSet/>
      <dgm:spPr>
        <a:gradFill flip="none" rotWithShape="1">
          <a:gsLst>
            <a:gs pos="0">
              <a:srgbClr val="F8AC00"/>
            </a:gs>
            <a:gs pos="99000">
              <a:srgbClr val="F8AC00">
                <a:alpha val="52000"/>
              </a:srgbClr>
            </a:gs>
          </a:gsLst>
          <a:lin ang="0" scaled="1"/>
          <a:tileRect/>
        </a:gradFill>
      </dgm:spPr>
      <dgm:t>
        <a:bodyPr/>
        <a:lstStyle/>
        <a:p>
          <a:r>
            <a:rPr lang="en-US" dirty="0" smtClean="0"/>
            <a:t>Operations</a:t>
          </a:r>
          <a:endParaRPr lang="en-US" dirty="0"/>
        </a:p>
      </dgm:t>
    </dgm:pt>
    <dgm:pt modelId="{A1AA72AD-C2ED-B54A-A1CC-32803D6148CE}" type="parTrans" cxnId="{41F5DEA5-63C9-C741-A65F-4A6A59C6668A}">
      <dgm:prSet/>
      <dgm:spPr/>
      <dgm:t>
        <a:bodyPr/>
        <a:lstStyle/>
        <a:p>
          <a:endParaRPr lang="en-US"/>
        </a:p>
      </dgm:t>
    </dgm:pt>
    <dgm:pt modelId="{CB1233A7-3CD5-E84F-9EE9-EE927B9C5249}" type="sibTrans" cxnId="{41F5DEA5-63C9-C741-A65F-4A6A59C6668A}">
      <dgm:prSet/>
      <dgm:spPr/>
      <dgm:t>
        <a:bodyPr/>
        <a:lstStyle/>
        <a:p>
          <a:endParaRPr lang="en-US"/>
        </a:p>
      </dgm:t>
    </dgm:pt>
    <dgm:pt modelId="{1C9F7461-07C4-0E4C-811D-4C618CC0A554}">
      <dgm:prSet phldrT="[Text]"/>
      <dgm:spPr/>
      <dgm:t>
        <a:bodyPr/>
        <a:lstStyle/>
        <a:p>
          <a:r>
            <a:rPr lang="en-US" b="0" i="0" u="none" dirty="0" smtClean="0"/>
            <a:t>Human resource support</a:t>
          </a:r>
          <a:endParaRPr lang="en-US" b="0" u="none" dirty="0"/>
        </a:p>
      </dgm:t>
    </dgm:pt>
    <dgm:pt modelId="{DC73CBC0-D62F-EE4A-B236-45304792CD14}" type="parTrans" cxnId="{81935F43-F1EC-A04E-9790-105884DBDCB0}">
      <dgm:prSet/>
      <dgm:spPr/>
      <dgm:t>
        <a:bodyPr/>
        <a:lstStyle/>
        <a:p>
          <a:endParaRPr lang="en-US"/>
        </a:p>
      </dgm:t>
    </dgm:pt>
    <dgm:pt modelId="{3A1AE7B0-0AF3-E849-A33A-0F10553202D3}" type="sibTrans" cxnId="{81935F43-F1EC-A04E-9790-105884DBDCB0}">
      <dgm:prSet/>
      <dgm:spPr/>
      <dgm:t>
        <a:bodyPr/>
        <a:lstStyle/>
        <a:p>
          <a:endParaRPr lang="en-US"/>
        </a:p>
      </dgm:t>
    </dgm:pt>
    <dgm:pt modelId="{10277BAD-08EF-394E-86D7-6B5CBB3FF911}">
      <dgm:prSet phldrT="[Text]"/>
      <dgm:spPr>
        <a:noFill/>
        <a:ln>
          <a:solidFill>
            <a:srgbClr val="F8AC00"/>
          </a:solidFill>
        </a:ln>
      </dgm:spPr>
      <dgm:t>
        <a:bodyPr/>
        <a:lstStyle/>
        <a:p>
          <a:r>
            <a:rPr lang="en-US" dirty="0" smtClean="0"/>
            <a:t>Non-profit types</a:t>
          </a:r>
          <a:endParaRPr lang="en-US" dirty="0"/>
        </a:p>
      </dgm:t>
    </dgm:pt>
    <dgm:pt modelId="{7D48E30B-7EAB-064F-BA06-7C3BBCA6EB84}" type="parTrans" cxnId="{556DFB6E-DDAF-574E-8AB4-5E1EEBEEB74D}">
      <dgm:prSet/>
      <dgm:spPr>
        <a:noFill/>
        <a:ln>
          <a:solidFill>
            <a:srgbClr val="F8AC00"/>
          </a:solidFill>
        </a:ln>
      </dgm:spPr>
      <dgm:t>
        <a:bodyPr/>
        <a:lstStyle/>
        <a:p>
          <a:endParaRPr lang="en-US"/>
        </a:p>
      </dgm:t>
    </dgm:pt>
    <dgm:pt modelId="{984CACAC-9384-FE4B-8094-1316FFBBA7F1}" type="sibTrans" cxnId="{556DFB6E-DDAF-574E-8AB4-5E1EEBEEB74D}">
      <dgm:prSet/>
      <dgm:spPr/>
      <dgm:t>
        <a:bodyPr/>
        <a:lstStyle/>
        <a:p>
          <a:endParaRPr lang="en-US"/>
        </a:p>
      </dgm:t>
    </dgm:pt>
    <dgm:pt modelId="{2F4C801C-2984-FE47-AE36-7042C7FFCA97}">
      <dgm:prSet phldrT="[Text]"/>
      <dgm:spPr>
        <a:noFill/>
        <a:ln>
          <a:solidFill>
            <a:srgbClr val="F8AC00"/>
          </a:solidFill>
        </a:ln>
      </dgm:spPr>
      <dgm:t>
        <a:bodyPr/>
        <a:lstStyle/>
        <a:p>
          <a:r>
            <a:rPr lang="en-US" dirty="0" smtClean="0"/>
            <a:t>Government &amp; quasi</a:t>
          </a:r>
          <a:r>
            <a:rPr lang="en-US" smtClean="0"/>
            <a:t>-government</a:t>
          </a:r>
          <a:endParaRPr lang="en-US" dirty="0"/>
        </a:p>
      </dgm:t>
    </dgm:pt>
    <dgm:pt modelId="{8CBC32AC-0428-8A4C-B194-C31773980994}" type="parTrans" cxnId="{FA5B5D28-B237-234C-A4A0-1CD46D919793}">
      <dgm:prSet/>
      <dgm:spPr>
        <a:noFill/>
        <a:ln>
          <a:solidFill>
            <a:srgbClr val="F8AC00"/>
          </a:solidFill>
        </a:ln>
      </dgm:spPr>
      <dgm:t>
        <a:bodyPr/>
        <a:lstStyle/>
        <a:p>
          <a:endParaRPr lang="en-US"/>
        </a:p>
      </dgm:t>
    </dgm:pt>
    <dgm:pt modelId="{70BF0424-4289-4147-8DF6-05CE122E53F6}" type="sibTrans" cxnId="{FA5B5D28-B237-234C-A4A0-1CD46D919793}">
      <dgm:prSet/>
      <dgm:spPr/>
      <dgm:t>
        <a:bodyPr/>
        <a:lstStyle/>
        <a:p>
          <a:endParaRPr lang="en-US"/>
        </a:p>
      </dgm:t>
    </dgm:pt>
    <dgm:pt modelId="{3F250F6A-8999-6142-88D4-8346180E7AD3}">
      <dgm:prSet phldrT="[Text]"/>
      <dgm:spPr>
        <a:noFill/>
        <a:ln>
          <a:solidFill>
            <a:srgbClr val="F8AC00"/>
          </a:solidFill>
        </a:ln>
      </dgm:spPr>
      <dgm:t>
        <a:bodyPr/>
        <a:lstStyle/>
        <a:p>
          <a:r>
            <a:rPr lang="en-US" dirty="0" smtClean="0"/>
            <a:t> Industry &amp; business types</a:t>
          </a:r>
          <a:endParaRPr lang="en-US" dirty="0"/>
        </a:p>
      </dgm:t>
    </dgm:pt>
    <dgm:pt modelId="{A4052F0B-FB7C-EF41-A920-75941C65494F}" type="parTrans" cxnId="{C7CBD687-F83C-E34A-9851-73E2346D07B6}">
      <dgm:prSet/>
      <dgm:spPr>
        <a:noFill/>
        <a:ln>
          <a:solidFill>
            <a:srgbClr val="F8AC00"/>
          </a:solidFill>
        </a:ln>
      </dgm:spPr>
      <dgm:t>
        <a:bodyPr/>
        <a:lstStyle/>
        <a:p>
          <a:endParaRPr lang="en-US"/>
        </a:p>
      </dgm:t>
    </dgm:pt>
    <dgm:pt modelId="{7936C636-786F-BA41-9C17-CA8F9B520243}" type="sibTrans" cxnId="{C7CBD687-F83C-E34A-9851-73E2346D07B6}">
      <dgm:prSet/>
      <dgm:spPr/>
      <dgm:t>
        <a:bodyPr/>
        <a:lstStyle/>
        <a:p>
          <a:endParaRPr lang="en-US"/>
        </a:p>
      </dgm:t>
    </dgm:pt>
    <dgm:pt modelId="{286705B9-1FD5-6A40-86F0-75A2677B3898}">
      <dgm:prSet phldrT="[Text]"/>
      <dgm:spPr/>
      <dgm:t>
        <a:bodyPr/>
        <a:lstStyle/>
        <a:p>
          <a:r>
            <a:rPr lang="en-US" b="0" u="none" dirty="0" smtClean="0"/>
            <a:t>Products and Services</a:t>
          </a:r>
          <a:endParaRPr lang="en-US" b="0" u="none" dirty="0"/>
        </a:p>
      </dgm:t>
    </dgm:pt>
    <dgm:pt modelId="{733CB145-AEB4-8E4B-9BB0-30FDFB537509}" type="parTrans" cxnId="{477A161A-1BA4-7546-945D-546F92747C77}">
      <dgm:prSet/>
      <dgm:spPr/>
      <dgm:t>
        <a:bodyPr/>
        <a:lstStyle/>
        <a:p>
          <a:endParaRPr lang="en-US"/>
        </a:p>
      </dgm:t>
    </dgm:pt>
    <dgm:pt modelId="{CBA9861E-A188-1642-AFBB-1EA0C8370A38}" type="sibTrans" cxnId="{477A161A-1BA4-7546-945D-546F92747C77}">
      <dgm:prSet/>
      <dgm:spPr/>
      <dgm:t>
        <a:bodyPr/>
        <a:lstStyle/>
        <a:p>
          <a:endParaRPr lang="en-US"/>
        </a:p>
      </dgm:t>
    </dgm:pt>
    <dgm:pt modelId="{510B54A2-76DF-0B45-9846-C71E1504A18D}" type="pres">
      <dgm:prSet presAssocID="{2AA7D67F-7580-C448-9816-0D111146D394}" presName="diagram" presStyleCnt="0">
        <dgm:presLayoutVars>
          <dgm:chPref val="1"/>
          <dgm:dir/>
          <dgm:animOne val="branch"/>
          <dgm:animLvl val="lvl"/>
          <dgm:resizeHandles/>
        </dgm:presLayoutVars>
      </dgm:prSet>
      <dgm:spPr/>
      <dgm:t>
        <a:bodyPr/>
        <a:lstStyle/>
        <a:p>
          <a:endParaRPr lang="en-US"/>
        </a:p>
      </dgm:t>
    </dgm:pt>
    <dgm:pt modelId="{F307781B-F3C7-6B4A-BA7E-4D55800928D1}" type="pres">
      <dgm:prSet presAssocID="{EC67023B-4CFD-6240-AFF4-82AEBEA93E6D}" presName="root" presStyleCnt="0"/>
      <dgm:spPr/>
    </dgm:pt>
    <dgm:pt modelId="{207F5B22-5343-9C46-846C-87D4E89D97B0}" type="pres">
      <dgm:prSet presAssocID="{EC67023B-4CFD-6240-AFF4-82AEBEA93E6D}" presName="rootComposite" presStyleCnt="0"/>
      <dgm:spPr/>
    </dgm:pt>
    <dgm:pt modelId="{29E4EADC-14EB-EB4E-821B-334007D2C0D0}" type="pres">
      <dgm:prSet presAssocID="{EC67023B-4CFD-6240-AFF4-82AEBEA93E6D}" presName="rootText" presStyleLbl="node1" presStyleIdx="0" presStyleCnt="3" custScaleX="124324"/>
      <dgm:spPr/>
      <dgm:t>
        <a:bodyPr/>
        <a:lstStyle/>
        <a:p>
          <a:endParaRPr lang="en-US"/>
        </a:p>
      </dgm:t>
    </dgm:pt>
    <dgm:pt modelId="{CCF8F464-5501-BE47-9DFD-037CBC58D59D}" type="pres">
      <dgm:prSet presAssocID="{EC67023B-4CFD-6240-AFF4-82AEBEA93E6D}" presName="rootConnector" presStyleLbl="node1" presStyleIdx="0" presStyleCnt="3"/>
      <dgm:spPr/>
      <dgm:t>
        <a:bodyPr/>
        <a:lstStyle/>
        <a:p>
          <a:endParaRPr lang="en-US"/>
        </a:p>
      </dgm:t>
    </dgm:pt>
    <dgm:pt modelId="{99C52880-AA12-5D48-8794-1559203FF952}" type="pres">
      <dgm:prSet presAssocID="{EC67023B-4CFD-6240-AFF4-82AEBEA93E6D}" presName="childShape" presStyleCnt="0"/>
      <dgm:spPr/>
    </dgm:pt>
    <dgm:pt modelId="{A98503D3-E510-0641-82DF-420549F9A5AA}" type="pres">
      <dgm:prSet presAssocID="{BF3FDA65-648D-7740-9055-D37973AD0A29}" presName="Name13" presStyleLbl="parChTrans1D2" presStyleIdx="0" presStyleCnt="12"/>
      <dgm:spPr/>
      <dgm:t>
        <a:bodyPr/>
        <a:lstStyle/>
        <a:p>
          <a:endParaRPr lang="en-US"/>
        </a:p>
      </dgm:t>
    </dgm:pt>
    <dgm:pt modelId="{70801122-50CD-6C4C-9279-2BBAD84EC941}" type="pres">
      <dgm:prSet presAssocID="{13B95FA8-9665-E24C-B585-602478F5B412}" presName="childText" presStyleLbl="bgAcc1" presStyleIdx="0" presStyleCnt="12" custScaleX="131676">
        <dgm:presLayoutVars>
          <dgm:bulletEnabled val="1"/>
        </dgm:presLayoutVars>
      </dgm:prSet>
      <dgm:spPr/>
      <dgm:t>
        <a:bodyPr/>
        <a:lstStyle/>
        <a:p>
          <a:endParaRPr lang="en-US"/>
        </a:p>
      </dgm:t>
    </dgm:pt>
    <dgm:pt modelId="{15CD9B75-CA0F-C143-9053-10B88972D958}" type="pres">
      <dgm:prSet presAssocID="{0AAC13B4-4CDD-604A-8DA3-0DADA8CDDBEE}" presName="Name13" presStyleLbl="parChTrans1D2" presStyleIdx="1" presStyleCnt="12"/>
      <dgm:spPr/>
      <dgm:t>
        <a:bodyPr/>
        <a:lstStyle/>
        <a:p>
          <a:endParaRPr lang="en-US"/>
        </a:p>
      </dgm:t>
    </dgm:pt>
    <dgm:pt modelId="{AC08726B-760B-EE4F-94F6-7467859D64BF}" type="pres">
      <dgm:prSet presAssocID="{AFA2A7CC-45AD-EB4C-ACBC-9CC36787EF2E}" presName="childText" presStyleLbl="bgAcc1" presStyleIdx="1" presStyleCnt="12" custScaleX="131676">
        <dgm:presLayoutVars>
          <dgm:bulletEnabled val="1"/>
        </dgm:presLayoutVars>
      </dgm:prSet>
      <dgm:spPr/>
      <dgm:t>
        <a:bodyPr/>
        <a:lstStyle/>
        <a:p>
          <a:endParaRPr lang="en-US"/>
        </a:p>
      </dgm:t>
    </dgm:pt>
    <dgm:pt modelId="{FD546290-156E-454A-8305-112D955E87BA}" type="pres">
      <dgm:prSet presAssocID="{7295497E-CCA7-C444-836C-B1B1FF297981}" presName="Name13" presStyleLbl="parChTrans1D2" presStyleIdx="2" presStyleCnt="12"/>
      <dgm:spPr/>
      <dgm:t>
        <a:bodyPr/>
        <a:lstStyle/>
        <a:p>
          <a:endParaRPr lang="en-US"/>
        </a:p>
      </dgm:t>
    </dgm:pt>
    <dgm:pt modelId="{FEE6E746-2C4F-3242-9776-2141B3B7E06A}" type="pres">
      <dgm:prSet presAssocID="{5420B070-8554-AD42-9BF1-A545701BFF0C}" presName="childText" presStyleLbl="bgAcc1" presStyleIdx="2" presStyleCnt="12" custScaleX="131676">
        <dgm:presLayoutVars>
          <dgm:bulletEnabled val="1"/>
        </dgm:presLayoutVars>
      </dgm:prSet>
      <dgm:spPr/>
      <dgm:t>
        <a:bodyPr/>
        <a:lstStyle/>
        <a:p>
          <a:endParaRPr lang="en-US"/>
        </a:p>
      </dgm:t>
    </dgm:pt>
    <dgm:pt modelId="{64DC2EEF-4FE8-3349-967A-8F57619E8431}" type="pres">
      <dgm:prSet presAssocID="{B14ABFDC-5812-1B42-AB6C-A4AA02FBD992}" presName="Name13" presStyleLbl="parChTrans1D2" presStyleIdx="3" presStyleCnt="12"/>
      <dgm:spPr/>
      <dgm:t>
        <a:bodyPr/>
        <a:lstStyle/>
        <a:p>
          <a:endParaRPr lang="en-US"/>
        </a:p>
      </dgm:t>
    </dgm:pt>
    <dgm:pt modelId="{5A22B729-6991-B441-B2CD-EC368F4628F3}" type="pres">
      <dgm:prSet presAssocID="{7F018974-A267-314C-8995-7629CF9471C4}" presName="childText" presStyleLbl="bgAcc1" presStyleIdx="3" presStyleCnt="12" custScaleX="131676">
        <dgm:presLayoutVars>
          <dgm:bulletEnabled val="1"/>
        </dgm:presLayoutVars>
      </dgm:prSet>
      <dgm:spPr/>
      <dgm:t>
        <a:bodyPr/>
        <a:lstStyle/>
        <a:p>
          <a:endParaRPr lang="en-US"/>
        </a:p>
      </dgm:t>
    </dgm:pt>
    <dgm:pt modelId="{7E4954F5-6CDC-434A-8E62-D291BB7CB8EB}" type="pres">
      <dgm:prSet presAssocID="{94AC83A2-0771-744D-9A80-10355B922F5A}" presName="Name13" presStyleLbl="parChTrans1D2" presStyleIdx="4" presStyleCnt="12"/>
      <dgm:spPr/>
      <dgm:t>
        <a:bodyPr/>
        <a:lstStyle/>
        <a:p>
          <a:endParaRPr lang="en-US"/>
        </a:p>
      </dgm:t>
    </dgm:pt>
    <dgm:pt modelId="{0E5A303B-CB41-E24F-8184-73D01596A9F8}" type="pres">
      <dgm:prSet presAssocID="{C0D540D3-D289-7948-92AB-2BBB04B93E39}" presName="childText" presStyleLbl="bgAcc1" presStyleIdx="4" presStyleCnt="12" custScaleX="131676">
        <dgm:presLayoutVars>
          <dgm:bulletEnabled val="1"/>
        </dgm:presLayoutVars>
      </dgm:prSet>
      <dgm:spPr/>
      <dgm:t>
        <a:bodyPr/>
        <a:lstStyle/>
        <a:p>
          <a:endParaRPr lang="en-US"/>
        </a:p>
      </dgm:t>
    </dgm:pt>
    <dgm:pt modelId="{C1B0A19F-DA7D-2341-BBFE-FF2C227950CC}" type="pres">
      <dgm:prSet presAssocID="{4EF4E868-27BD-D543-B69D-48D7E4DFA86C}" presName="root" presStyleCnt="0"/>
      <dgm:spPr/>
    </dgm:pt>
    <dgm:pt modelId="{7D95F2BC-E511-184A-8BB8-8778D5E8E457}" type="pres">
      <dgm:prSet presAssocID="{4EF4E868-27BD-D543-B69D-48D7E4DFA86C}" presName="rootComposite" presStyleCnt="0"/>
      <dgm:spPr/>
    </dgm:pt>
    <dgm:pt modelId="{EF2CAD2F-7FE3-8B44-8C78-1BC3F8D046FE}" type="pres">
      <dgm:prSet presAssocID="{4EF4E868-27BD-D543-B69D-48D7E4DFA86C}" presName="rootText" presStyleLbl="node1" presStyleIdx="1" presStyleCnt="3" custScaleX="124324"/>
      <dgm:spPr/>
      <dgm:t>
        <a:bodyPr/>
        <a:lstStyle/>
        <a:p>
          <a:endParaRPr lang="en-US"/>
        </a:p>
      </dgm:t>
    </dgm:pt>
    <dgm:pt modelId="{BF5B43CD-E516-FF4E-8178-5B46B0928057}" type="pres">
      <dgm:prSet presAssocID="{4EF4E868-27BD-D543-B69D-48D7E4DFA86C}" presName="rootConnector" presStyleLbl="node1" presStyleIdx="1" presStyleCnt="3"/>
      <dgm:spPr/>
      <dgm:t>
        <a:bodyPr/>
        <a:lstStyle/>
        <a:p>
          <a:endParaRPr lang="en-US"/>
        </a:p>
      </dgm:t>
    </dgm:pt>
    <dgm:pt modelId="{41357513-44F5-CF4E-96E5-52599095E09A}" type="pres">
      <dgm:prSet presAssocID="{4EF4E868-27BD-D543-B69D-48D7E4DFA86C}" presName="childShape" presStyleCnt="0"/>
      <dgm:spPr/>
    </dgm:pt>
    <dgm:pt modelId="{FE664062-444E-EC41-86B3-65DECC0F4482}" type="pres">
      <dgm:prSet presAssocID="{D4EFBA15-FE6D-4C45-829C-78BE4A396004}" presName="Name13" presStyleLbl="parChTrans1D2" presStyleIdx="5" presStyleCnt="12"/>
      <dgm:spPr/>
      <dgm:t>
        <a:bodyPr/>
        <a:lstStyle/>
        <a:p>
          <a:endParaRPr lang="en-US"/>
        </a:p>
      </dgm:t>
    </dgm:pt>
    <dgm:pt modelId="{45817ACD-3FEA-7E4F-B24A-008EEEDE8E4F}" type="pres">
      <dgm:prSet presAssocID="{4293122A-2639-9547-A887-5B2D22F11459}" presName="childText" presStyleLbl="bgAcc1" presStyleIdx="5" presStyleCnt="12" custScaleX="131676">
        <dgm:presLayoutVars>
          <dgm:bulletEnabled val="1"/>
        </dgm:presLayoutVars>
      </dgm:prSet>
      <dgm:spPr/>
      <dgm:t>
        <a:bodyPr/>
        <a:lstStyle/>
        <a:p>
          <a:endParaRPr lang="en-US"/>
        </a:p>
      </dgm:t>
    </dgm:pt>
    <dgm:pt modelId="{00337C1D-42F5-F143-8F2A-84B57C373958}" type="pres">
      <dgm:prSet presAssocID="{AE21FADA-E9A0-D44E-BFF3-CAD4AE475C2A}" presName="Name13" presStyleLbl="parChTrans1D2" presStyleIdx="6" presStyleCnt="12"/>
      <dgm:spPr/>
      <dgm:t>
        <a:bodyPr/>
        <a:lstStyle/>
        <a:p>
          <a:endParaRPr lang="en-US"/>
        </a:p>
      </dgm:t>
    </dgm:pt>
    <dgm:pt modelId="{3BB0ECCB-28E1-8B42-BF64-3E9C0A19E4A9}" type="pres">
      <dgm:prSet presAssocID="{FC113896-53E2-3F45-8BAF-B6EC5CF58183}" presName="childText" presStyleLbl="bgAcc1" presStyleIdx="6" presStyleCnt="12" custScaleX="131676">
        <dgm:presLayoutVars>
          <dgm:bulletEnabled val="1"/>
        </dgm:presLayoutVars>
      </dgm:prSet>
      <dgm:spPr/>
      <dgm:t>
        <a:bodyPr/>
        <a:lstStyle/>
        <a:p>
          <a:endParaRPr lang="en-US"/>
        </a:p>
      </dgm:t>
    </dgm:pt>
    <dgm:pt modelId="{CFC7EA00-E917-2A4B-BA10-5F3970DA476D}" type="pres">
      <dgm:prSet presAssocID="{DC73CBC0-D62F-EE4A-B236-45304792CD14}" presName="Name13" presStyleLbl="parChTrans1D2" presStyleIdx="7" presStyleCnt="12"/>
      <dgm:spPr/>
      <dgm:t>
        <a:bodyPr/>
        <a:lstStyle/>
        <a:p>
          <a:endParaRPr lang="en-US"/>
        </a:p>
      </dgm:t>
    </dgm:pt>
    <dgm:pt modelId="{0981E6BB-5EBE-C246-ADF6-24A14B22420B}" type="pres">
      <dgm:prSet presAssocID="{1C9F7461-07C4-0E4C-811D-4C618CC0A554}" presName="childText" presStyleLbl="bgAcc1" presStyleIdx="7" presStyleCnt="12" custScaleX="131676">
        <dgm:presLayoutVars>
          <dgm:bulletEnabled val="1"/>
        </dgm:presLayoutVars>
      </dgm:prSet>
      <dgm:spPr/>
      <dgm:t>
        <a:bodyPr/>
        <a:lstStyle/>
        <a:p>
          <a:endParaRPr lang="en-US"/>
        </a:p>
      </dgm:t>
    </dgm:pt>
    <dgm:pt modelId="{C7ACA57E-05F9-F44D-ABAE-7FA606113217}" type="pres">
      <dgm:prSet presAssocID="{733CB145-AEB4-8E4B-9BB0-30FDFB537509}" presName="Name13" presStyleLbl="parChTrans1D2" presStyleIdx="8" presStyleCnt="12"/>
      <dgm:spPr/>
      <dgm:t>
        <a:bodyPr/>
        <a:lstStyle/>
        <a:p>
          <a:endParaRPr lang="en-US"/>
        </a:p>
      </dgm:t>
    </dgm:pt>
    <dgm:pt modelId="{03CBB66C-179F-5644-B6F1-99BADB47D3CA}" type="pres">
      <dgm:prSet presAssocID="{286705B9-1FD5-6A40-86F0-75A2677B3898}" presName="childText" presStyleLbl="bgAcc1" presStyleIdx="8" presStyleCnt="12" custScaleX="127958" custLinFactNeighborX="1856" custLinFactNeighborY="-1345">
        <dgm:presLayoutVars>
          <dgm:bulletEnabled val="1"/>
        </dgm:presLayoutVars>
      </dgm:prSet>
      <dgm:spPr/>
      <dgm:t>
        <a:bodyPr/>
        <a:lstStyle/>
        <a:p>
          <a:endParaRPr lang="en-US"/>
        </a:p>
      </dgm:t>
    </dgm:pt>
    <dgm:pt modelId="{AE49C0EC-4EFE-2E42-9C15-0621D755DBEE}" type="pres">
      <dgm:prSet presAssocID="{EC47A4CD-12E7-BE42-B616-A682AFC998E8}" presName="root" presStyleCnt="0"/>
      <dgm:spPr/>
    </dgm:pt>
    <dgm:pt modelId="{2CE57312-6F0C-584A-A331-4FA4ADEE1B80}" type="pres">
      <dgm:prSet presAssocID="{EC47A4CD-12E7-BE42-B616-A682AFC998E8}" presName="rootComposite" presStyleCnt="0"/>
      <dgm:spPr/>
    </dgm:pt>
    <dgm:pt modelId="{1EADCF6F-06DC-9447-B7BA-C5EE8BBB9F67}" type="pres">
      <dgm:prSet presAssocID="{EC47A4CD-12E7-BE42-B616-A682AFC998E8}" presName="rootText" presStyleLbl="node1" presStyleIdx="2" presStyleCnt="3" custScaleX="124324"/>
      <dgm:spPr/>
      <dgm:t>
        <a:bodyPr/>
        <a:lstStyle/>
        <a:p>
          <a:endParaRPr lang="en-US"/>
        </a:p>
      </dgm:t>
    </dgm:pt>
    <dgm:pt modelId="{4982D0CE-142B-3B43-83DA-494BF43EBD37}" type="pres">
      <dgm:prSet presAssocID="{EC47A4CD-12E7-BE42-B616-A682AFC998E8}" presName="rootConnector" presStyleLbl="node1" presStyleIdx="2" presStyleCnt="3"/>
      <dgm:spPr/>
      <dgm:t>
        <a:bodyPr/>
        <a:lstStyle/>
        <a:p>
          <a:endParaRPr lang="en-US"/>
        </a:p>
      </dgm:t>
    </dgm:pt>
    <dgm:pt modelId="{261C0CFB-777A-5D4C-BF70-A5B5227CC970}" type="pres">
      <dgm:prSet presAssocID="{EC47A4CD-12E7-BE42-B616-A682AFC998E8}" presName="childShape" presStyleCnt="0"/>
      <dgm:spPr/>
    </dgm:pt>
    <dgm:pt modelId="{040397F4-D9D4-AE43-B31F-638D0A768B24}" type="pres">
      <dgm:prSet presAssocID="{7D48E30B-7EAB-064F-BA06-7C3BBCA6EB84}" presName="Name13" presStyleLbl="parChTrans1D2" presStyleIdx="9" presStyleCnt="12"/>
      <dgm:spPr/>
      <dgm:t>
        <a:bodyPr/>
        <a:lstStyle/>
        <a:p>
          <a:endParaRPr lang="en-US"/>
        </a:p>
      </dgm:t>
    </dgm:pt>
    <dgm:pt modelId="{B71DAC9A-5FDF-F543-AB16-31ADBCB8E961}" type="pres">
      <dgm:prSet presAssocID="{10277BAD-08EF-394E-86D7-6B5CBB3FF911}" presName="childText" presStyleLbl="bgAcc1" presStyleIdx="9" presStyleCnt="12" custScaleX="131676">
        <dgm:presLayoutVars>
          <dgm:bulletEnabled val="1"/>
        </dgm:presLayoutVars>
      </dgm:prSet>
      <dgm:spPr/>
      <dgm:t>
        <a:bodyPr/>
        <a:lstStyle/>
        <a:p>
          <a:endParaRPr lang="en-US"/>
        </a:p>
      </dgm:t>
    </dgm:pt>
    <dgm:pt modelId="{7F17888B-BA77-A64E-B4C3-B10B44829E99}" type="pres">
      <dgm:prSet presAssocID="{8CBC32AC-0428-8A4C-B194-C31773980994}" presName="Name13" presStyleLbl="parChTrans1D2" presStyleIdx="10" presStyleCnt="12"/>
      <dgm:spPr/>
      <dgm:t>
        <a:bodyPr/>
        <a:lstStyle/>
        <a:p>
          <a:endParaRPr lang="en-US"/>
        </a:p>
      </dgm:t>
    </dgm:pt>
    <dgm:pt modelId="{51DD39C0-C961-D14A-9FD3-0465850F9883}" type="pres">
      <dgm:prSet presAssocID="{2F4C801C-2984-FE47-AE36-7042C7FFCA97}" presName="childText" presStyleLbl="bgAcc1" presStyleIdx="10" presStyleCnt="12" custScaleX="131676">
        <dgm:presLayoutVars>
          <dgm:bulletEnabled val="1"/>
        </dgm:presLayoutVars>
      </dgm:prSet>
      <dgm:spPr/>
      <dgm:t>
        <a:bodyPr/>
        <a:lstStyle/>
        <a:p>
          <a:endParaRPr lang="en-US"/>
        </a:p>
      </dgm:t>
    </dgm:pt>
    <dgm:pt modelId="{337B4D89-07D4-2A47-88BE-F9E1BEEF35F2}" type="pres">
      <dgm:prSet presAssocID="{A4052F0B-FB7C-EF41-A920-75941C65494F}" presName="Name13" presStyleLbl="parChTrans1D2" presStyleIdx="11" presStyleCnt="12"/>
      <dgm:spPr/>
      <dgm:t>
        <a:bodyPr/>
        <a:lstStyle/>
        <a:p>
          <a:endParaRPr lang="en-US"/>
        </a:p>
      </dgm:t>
    </dgm:pt>
    <dgm:pt modelId="{8E4F523B-189A-1441-8D99-5788049B4C03}" type="pres">
      <dgm:prSet presAssocID="{3F250F6A-8999-6142-88D4-8346180E7AD3}" presName="childText" presStyleLbl="bgAcc1" presStyleIdx="11" presStyleCnt="12" custScaleX="131676">
        <dgm:presLayoutVars>
          <dgm:bulletEnabled val="1"/>
        </dgm:presLayoutVars>
      </dgm:prSet>
      <dgm:spPr/>
      <dgm:t>
        <a:bodyPr/>
        <a:lstStyle/>
        <a:p>
          <a:endParaRPr lang="en-US"/>
        </a:p>
      </dgm:t>
    </dgm:pt>
  </dgm:ptLst>
  <dgm:cxnLst>
    <dgm:cxn modelId="{5E242E55-69E2-FE47-8F57-A1BC3E59C555}" srcId="{4EF4E868-27BD-D543-B69D-48D7E4DFA86C}" destId="{FC113896-53E2-3F45-8BAF-B6EC5CF58183}" srcOrd="1" destOrd="0" parTransId="{AE21FADA-E9A0-D44E-BFF3-CAD4AE475C2A}" sibTransId="{67200D6D-A52A-844B-BD1D-F093B66D31F6}"/>
    <dgm:cxn modelId="{1FE481C7-A5F9-BE41-9D76-38ED5F0F91F9}" type="presOf" srcId="{286705B9-1FD5-6A40-86F0-75A2677B3898}" destId="{03CBB66C-179F-5644-B6F1-99BADB47D3CA}" srcOrd="0" destOrd="0" presId="urn:microsoft.com/office/officeart/2005/8/layout/hierarchy3"/>
    <dgm:cxn modelId="{2B71E82D-1CEF-9444-867C-A535223940A0}" type="presOf" srcId="{DC73CBC0-D62F-EE4A-B236-45304792CD14}" destId="{CFC7EA00-E917-2A4B-BA10-5F3970DA476D}" srcOrd="0" destOrd="0" presId="urn:microsoft.com/office/officeart/2005/8/layout/hierarchy3"/>
    <dgm:cxn modelId="{F31C0AB4-CE84-B44D-A444-C28213179255}" type="presOf" srcId="{EC47A4CD-12E7-BE42-B616-A682AFC998E8}" destId="{1EADCF6F-06DC-9447-B7BA-C5EE8BBB9F67}" srcOrd="0" destOrd="0" presId="urn:microsoft.com/office/officeart/2005/8/layout/hierarchy3"/>
    <dgm:cxn modelId="{D60CE16C-7F4D-8244-AEEA-D6A3223CDBF9}" type="presOf" srcId="{EC67023B-4CFD-6240-AFF4-82AEBEA93E6D}" destId="{CCF8F464-5501-BE47-9DFD-037CBC58D59D}" srcOrd="1" destOrd="0" presId="urn:microsoft.com/office/officeart/2005/8/layout/hierarchy3"/>
    <dgm:cxn modelId="{759B2DDC-5E22-314E-90E6-CA7C9B324F01}" type="presOf" srcId="{BF3FDA65-648D-7740-9055-D37973AD0A29}" destId="{A98503D3-E510-0641-82DF-420549F9A5AA}" srcOrd="0" destOrd="0" presId="urn:microsoft.com/office/officeart/2005/8/layout/hierarchy3"/>
    <dgm:cxn modelId="{FBBF9F5B-D300-5F45-BD2F-13A9AD4D9D4C}" srcId="{EC67023B-4CFD-6240-AFF4-82AEBEA93E6D}" destId="{7F018974-A267-314C-8995-7629CF9471C4}" srcOrd="3" destOrd="0" parTransId="{B14ABFDC-5812-1B42-AB6C-A4AA02FBD992}" sibTransId="{9FD69205-FD3C-C744-AB09-C5B5868C1D3A}"/>
    <dgm:cxn modelId="{19FDF05F-C731-C148-B50B-AFE006DB8984}" srcId="{4EF4E868-27BD-D543-B69D-48D7E4DFA86C}" destId="{4293122A-2639-9547-A887-5B2D22F11459}" srcOrd="0" destOrd="0" parTransId="{D4EFBA15-FE6D-4C45-829C-78BE4A396004}" sibTransId="{E4427641-EEC8-864E-AE10-8445469BEB62}"/>
    <dgm:cxn modelId="{BD1D05A7-C3B4-684E-8E96-CFF73A708E5D}" type="presOf" srcId="{10277BAD-08EF-394E-86D7-6B5CBB3FF911}" destId="{B71DAC9A-5FDF-F543-AB16-31ADBCB8E961}" srcOrd="0" destOrd="0" presId="urn:microsoft.com/office/officeart/2005/8/layout/hierarchy3"/>
    <dgm:cxn modelId="{31666A02-D7FF-BE4E-8E92-A57C8A7DB7D2}" type="presOf" srcId="{13B95FA8-9665-E24C-B585-602478F5B412}" destId="{70801122-50CD-6C4C-9279-2BBAD84EC941}" srcOrd="0" destOrd="0" presId="urn:microsoft.com/office/officeart/2005/8/layout/hierarchy3"/>
    <dgm:cxn modelId="{477A161A-1BA4-7546-945D-546F92747C77}" srcId="{4EF4E868-27BD-D543-B69D-48D7E4DFA86C}" destId="{286705B9-1FD5-6A40-86F0-75A2677B3898}" srcOrd="3" destOrd="0" parTransId="{733CB145-AEB4-8E4B-9BB0-30FDFB537509}" sibTransId="{CBA9861E-A188-1642-AFBB-1EA0C8370A38}"/>
    <dgm:cxn modelId="{CFD157A3-8AE1-9648-9C21-14068B8D50D1}" type="presOf" srcId="{7295497E-CCA7-C444-836C-B1B1FF297981}" destId="{FD546290-156E-454A-8305-112D955E87BA}" srcOrd="0" destOrd="0" presId="urn:microsoft.com/office/officeart/2005/8/layout/hierarchy3"/>
    <dgm:cxn modelId="{81935F43-F1EC-A04E-9790-105884DBDCB0}" srcId="{4EF4E868-27BD-D543-B69D-48D7E4DFA86C}" destId="{1C9F7461-07C4-0E4C-811D-4C618CC0A554}" srcOrd="2" destOrd="0" parTransId="{DC73CBC0-D62F-EE4A-B236-45304792CD14}" sibTransId="{3A1AE7B0-0AF3-E849-A33A-0F10553202D3}"/>
    <dgm:cxn modelId="{7D590A5A-423A-4F4D-AFA9-E5F4E7ABD6B1}" type="presOf" srcId="{94AC83A2-0771-744D-9A80-10355B922F5A}" destId="{7E4954F5-6CDC-434A-8E62-D291BB7CB8EB}" srcOrd="0" destOrd="0" presId="urn:microsoft.com/office/officeart/2005/8/layout/hierarchy3"/>
    <dgm:cxn modelId="{8483CE44-9FED-6240-B69C-4193BF4150DD}" type="presOf" srcId="{EC67023B-4CFD-6240-AFF4-82AEBEA93E6D}" destId="{29E4EADC-14EB-EB4E-821B-334007D2C0D0}" srcOrd="0" destOrd="0" presId="urn:microsoft.com/office/officeart/2005/8/layout/hierarchy3"/>
    <dgm:cxn modelId="{4049A275-644F-CA4F-AB81-AAB642A4FD7A}" type="presOf" srcId="{1C9F7461-07C4-0E4C-811D-4C618CC0A554}" destId="{0981E6BB-5EBE-C246-ADF6-24A14B22420B}" srcOrd="0" destOrd="0" presId="urn:microsoft.com/office/officeart/2005/8/layout/hierarchy3"/>
    <dgm:cxn modelId="{556DFB6E-DDAF-574E-8AB4-5E1EEBEEB74D}" srcId="{EC47A4CD-12E7-BE42-B616-A682AFC998E8}" destId="{10277BAD-08EF-394E-86D7-6B5CBB3FF911}" srcOrd="0" destOrd="0" parTransId="{7D48E30B-7EAB-064F-BA06-7C3BBCA6EB84}" sibTransId="{984CACAC-9384-FE4B-8094-1316FFBBA7F1}"/>
    <dgm:cxn modelId="{41F5DEA5-63C9-C741-A65F-4A6A59C6668A}" srcId="{2AA7D67F-7580-C448-9816-0D111146D394}" destId="{EC47A4CD-12E7-BE42-B616-A682AFC998E8}" srcOrd="2" destOrd="0" parTransId="{A1AA72AD-C2ED-B54A-A1CC-32803D6148CE}" sibTransId="{CB1233A7-3CD5-E84F-9EE9-EE927B9C5249}"/>
    <dgm:cxn modelId="{79D9FDD1-47BF-DC48-9024-AB3568E1100A}" type="presOf" srcId="{AFA2A7CC-45AD-EB4C-ACBC-9CC36787EF2E}" destId="{AC08726B-760B-EE4F-94F6-7467859D64BF}" srcOrd="0" destOrd="0" presId="urn:microsoft.com/office/officeart/2005/8/layout/hierarchy3"/>
    <dgm:cxn modelId="{AA9E2DE4-0A3E-BB4D-BCC0-1054CEA1FE06}" srcId="{2AA7D67F-7580-C448-9816-0D111146D394}" destId="{EC67023B-4CFD-6240-AFF4-82AEBEA93E6D}" srcOrd="0" destOrd="0" parTransId="{5B2A77A7-DCC9-DE4F-9A9A-252223A587B1}" sibTransId="{19220985-CC10-5F44-B730-74DBABD0A053}"/>
    <dgm:cxn modelId="{6B8243D7-1A2C-C74E-B1BF-34C4810DE51A}" type="presOf" srcId="{FC113896-53E2-3F45-8BAF-B6EC5CF58183}" destId="{3BB0ECCB-28E1-8B42-BF64-3E9C0A19E4A9}" srcOrd="0" destOrd="0" presId="urn:microsoft.com/office/officeart/2005/8/layout/hierarchy3"/>
    <dgm:cxn modelId="{59019E96-33CE-E043-8D4D-74B3FDC0B914}" type="presOf" srcId="{8CBC32AC-0428-8A4C-B194-C31773980994}" destId="{7F17888B-BA77-A64E-B4C3-B10B44829E99}" srcOrd="0" destOrd="0" presId="urn:microsoft.com/office/officeart/2005/8/layout/hierarchy3"/>
    <dgm:cxn modelId="{6F7E35C4-A231-724D-BF09-4382511C3F97}" type="presOf" srcId="{2AA7D67F-7580-C448-9816-0D111146D394}" destId="{510B54A2-76DF-0B45-9846-C71E1504A18D}" srcOrd="0" destOrd="0" presId="urn:microsoft.com/office/officeart/2005/8/layout/hierarchy3"/>
    <dgm:cxn modelId="{A02F3DD0-CE77-0C4B-AEA4-4589C2D6DF1B}" type="presOf" srcId="{D4EFBA15-FE6D-4C45-829C-78BE4A396004}" destId="{FE664062-444E-EC41-86B3-65DECC0F4482}" srcOrd="0" destOrd="0" presId="urn:microsoft.com/office/officeart/2005/8/layout/hierarchy3"/>
    <dgm:cxn modelId="{05600F63-7CA7-004A-8EA1-CD0B9EF5483C}" type="presOf" srcId="{4EF4E868-27BD-D543-B69D-48D7E4DFA86C}" destId="{EF2CAD2F-7FE3-8B44-8C78-1BC3F8D046FE}" srcOrd="0" destOrd="0" presId="urn:microsoft.com/office/officeart/2005/8/layout/hierarchy3"/>
    <dgm:cxn modelId="{98FD13AD-3582-7E46-9AB7-3A428D295E71}" type="presOf" srcId="{C0D540D3-D289-7948-92AB-2BBB04B93E39}" destId="{0E5A303B-CB41-E24F-8184-73D01596A9F8}" srcOrd="0" destOrd="0" presId="urn:microsoft.com/office/officeart/2005/8/layout/hierarchy3"/>
    <dgm:cxn modelId="{442A87EC-5870-924B-A36B-45378F9A88E0}" srcId="{EC67023B-4CFD-6240-AFF4-82AEBEA93E6D}" destId="{C0D540D3-D289-7948-92AB-2BBB04B93E39}" srcOrd="4" destOrd="0" parTransId="{94AC83A2-0771-744D-9A80-10355B922F5A}" sibTransId="{CE76FEDB-C592-4A41-988D-595B95E74775}"/>
    <dgm:cxn modelId="{30E3E0AB-D636-494C-943C-467791B2B203}" type="presOf" srcId="{B14ABFDC-5812-1B42-AB6C-A4AA02FBD992}" destId="{64DC2EEF-4FE8-3349-967A-8F57619E8431}" srcOrd="0" destOrd="0" presId="urn:microsoft.com/office/officeart/2005/8/layout/hierarchy3"/>
    <dgm:cxn modelId="{7ED0305D-76BD-A84F-81C5-58471E6BF8B4}" type="presOf" srcId="{733CB145-AEB4-8E4B-9BB0-30FDFB537509}" destId="{C7ACA57E-05F9-F44D-ABAE-7FA606113217}" srcOrd="0" destOrd="0" presId="urn:microsoft.com/office/officeart/2005/8/layout/hierarchy3"/>
    <dgm:cxn modelId="{5C8EF542-6EA7-4C42-BC82-95F90C3E2634}" srcId="{EC67023B-4CFD-6240-AFF4-82AEBEA93E6D}" destId="{AFA2A7CC-45AD-EB4C-ACBC-9CC36787EF2E}" srcOrd="1" destOrd="0" parTransId="{0AAC13B4-4CDD-604A-8DA3-0DADA8CDDBEE}" sibTransId="{B141ADFC-8FE9-4240-94FC-5C8F55A9E474}"/>
    <dgm:cxn modelId="{02C8B902-ADEA-3F4B-8FF9-0640A19358C0}" type="presOf" srcId="{4293122A-2639-9547-A887-5B2D22F11459}" destId="{45817ACD-3FEA-7E4F-B24A-008EEEDE8E4F}" srcOrd="0" destOrd="0" presId="urn:microsoft.com/office/officeart/2005/8/layout/hierarchy3"/>
    <dgm:cxn modelId="{58C063F9-56C3-1349-A605-4E9FDAB0ECE9}" srcId="{EC67023B-4CFD-6240-AFF4-82AEBEA93E6D}" destId="{5420B070-8554-AD42-9BF1-A545701BFF0C}" srcOrd="2" destOrd="0" parTransId="{7295497E-CCA7-C444-836C-B1B1FF297981}" sibTransId="{27FF0013-5481-D345-98EE-5627650B71B5}"/>
    <dgm:cxn modelId="{C5CE8CAC-2607-884B-A71D-CFC0101E5C57}" type="presOf" srcId="{2F4C801C-2984-FE47-AE36-7042C7FFCA97}" destId="{51DD39C0-C961-D14A-9FD3-0465850F9883}" srcOrd="0" destOrd="0" presId="urn:microsoft.com/office/officeart/2005/8/layout/hierarchy3"/>
    <dgm:cxn modelId="{AA2D7F06-8B1E-534C-9F69-4AAD0CB22A16}" type="presOf" srcId="{5420B070-8554-AD42-9BF1-A545701BFF0C}" destId="{FEE6E746-2C4F-3242-9776-2141B3B7E06A}" srcOrd="0" destOrd="0" presId="urn:microsoft.com/office/officeart/2005/8/layout/hierarchy3"/>
    <dgm:cxn modelId="{F73C7B49-8C2A-8847-940C-066FBDDB5D06}" type="presOf" srcId="{AE21FADA-E9A0-D44E-BFF3-CAD4AE475C2A}" destId="{00337C1D-42F5-F143-8F2A-84B57C373958}" srcOrd="0" destOrd="0" presId="urn:microsoft.com/office/officeart/2005/8/layout/hierarchy3"/>
    <dgm:cxn modelId="{4D6F2AAC-2AE3-E443-9FF1-DDA9A93A2449}" type="presOf" srcId="{3F250F6A-8999-6142-88D4-8346180E7AD3}" destId="{8E4F523B-189A-1441-8D99-5788049B4C03}" srcOrd="0" destOrd="0" presId="urn:microsoft.com/office/officeart/2005/8/layout/hierarchy3"/>
    <dgm:cxn modelId="{67767C92-3212-8A49-B5C1-8ABDB17ABFC2}" type="presOf" srcId="{A4052F0B-FB7C-EF41-A920-75941C65494F}" destId="{337B4D89-07D4-2A47-88BE-F9E1BEEF35F2}" srcOrd="0" destOrd="0" presId="urn:microsoft.com/office/officeart/2005/8/layout/hierarchy3"/>
    <dgm:cxn modelId="{3EB1A385-1F49-6144-9A0B-F748FD427AB0}" type="presOf" srcId="{0AAC13B4-4CDD-604A-8DA3-0DADA8CDDBEE}" destId="{15CD9B75-CA0F-C143-9053-10B88972D958}" srcOrd="0" destOrd="0" presId="urn:microsoft.com/office/officeart/2005/8/layout/hierarchy3"/>
    <dgm:cxn modelId="{C7CBD687-F83C-E34A-9851-73E2346D07B6}" srcId="{EC47A4CD-12E7-BE42-B616-A682AFC998E8}" destId="{3F250F6A-8999-6142-88D4-8346180E7AD3}" srcOrd="2" destOrd="0" parTransId="{A4052F0B-FB7C-EF41-A920-75941C65494F}" sibTransId="{7936C636-786F-BA41-9C17-CA8F9B520243}"/>
    <dgm:cxn modelId="{98AA068F-376D-0043-88BE-CEC452D1C137}" type="presOf" srcId="{EC47A4CD-12E7-BE42-B616-A682AFC998E8}" destId="{4982D0CE-142B-3B43-83DA-494BF43EBD37}" srcOrd="1" destOrd="0" presId="urn:microsoft.com/office/officeart/2005/8/layout/hierarchy3"/>
    <dgm:cxn modelId="{DE97B5E5-7E6F-354D-B7AB-B59132897D70}" type="presOf" srcId="{4EF4E868-27BD-D543-B69D-48D7E4DFA86C}" destId="{BF5B43CD-E516-FF4E-8178-5B46B0928057}" srcOrd="1" destOrd="0" presId="urn:microsoft.com/office/officeart/2005/8/layout/hierarchy3"/>
    <dgm:cxn modelId="{FA5B5D28-B237-234C-A4A0-1CD46D919793}" srcId="{EC47A4CD-12E7-BE42-B616-A682AFC998E8}" destId="{2F4C801C-2984-FE47-AE36-7042C7FFCA97}" srcOrd="1" destOrd="0" parTransId="{8CBC32AC-0428-8A4C-B194-C31773980994}" sibTransId="{70BF0424-4289-4147-8DF6-05CE122E53F6}"/>
    <dgm:cxn modelId="{1B8C4DAB-323A-4246-BCE9-FD9DB9172003}" type="presOf" srcId="{7F018974-A267-314C-8995-7629CF9471C4}" destId="{5A22B729-6991-B441-B2CD-EC368F4628F3}" srcOrd="0" destOrd="0" presId="urn:microsoft.com/office/officeart/2005/8/layout/hierarchy3"/>
    <dgm:cxn modelId="{6ACD1B11-654E-934B-9F3B-456A41E3834B}" srcId="{EC67023B-4CFD-6240-AFF4-82AEBEA93E6D}" destId="{13B95FA8-9665-E24C-B585-602478F5B412}" srcOrd="0" destOrd="0" parTransId="{BF3FDA65-648D-7740-9055-D37973AD0A29}" sibTransId="{786EFF85-43B9-D74D-BBCF-434C1D32C16B}"/>
    <dgm:cxn modelId="{C96E230E-F125-BF4A-890E-901AED61711F}" srcId="{2AA7D67F-7580-C448-9816-0D111146D394}" destId="{4EF4E868-27BD-D543-B69D-48D7E4DFA86C}" srcOrd="1" destOrd="0" parTransId="{6C1EFDE8-AC92-CE4F-908C-29B28CEB454D}" sibTransId="{EB6F0798-0EC1-BC48-A370-5F0D4916064C}"/>
    <dgm:cxn modelId="{5B884D86-EBE8-244B-A944-F783C2D31173}" type="presOf" srcId="{7D48E30B-7EAB-064F-BA06-7C3BBCA6EB84}" destId="{040397F4-D9D4-AE43-B31F-638D0A768B24}" srcOrd="0" destOrd="0" presId="urn:microsoft.com/office/officeart/2005/8/layout/hierarchy3"/>
    <dgm:cxn modelId="{1CD8D679-13BC-1C46-94CF-6E3DF4CD3B0C}" type="presParOf" srcId="{510B54A2-76DF-0B45-9846-C71E1504A18D}" destId="{F307781B-F3C7-6B4A-BA7E-4D55800928D1}" srcOrd="0" destOrd="0" presId="urn:microsoft.com/office/officeart/2005/8/layout/hierarchy3"/>
    <dgm:cxn modelId="{BD132D4F-9591-8A4A-AFDD-B748FD44145D}" type="presParOf" srcId="{F307781B-F3C7-6B4A-BA7E-4D55800928D1}" destId="{207F5B22-5343-9C46-846C-87D4E89D97B0}" srcOrd="0" destOrd="0" presId="urn:microsoft.com/office/officeart/2005/8/layout/hierarchy3"/>
    <dgm:cxn modelId="{D31C1313-A289-E04D-AC7B-54690D7BDBCD}" type="presParOf" srcId="{207F5B22-5343-9C46-846C-87D4E89D97B0}" destId="{29E4EADC-14EB-EB4E-821B-334007D2C0D0}" srcOrd="0" destOrd="0" presId="urn:microsoft.com/office/officeart/2005/8/layout/hierarchy3"/>
    <dgm:cxn modelId="{66DFD655-29C4-ED48-8856-AC8AC4541AF5}" type="presParOf" srcId="{207F5B22-5343-9C46-846C-87D4E89D97B0}" destId="{CCF8F464-5501-BE47-9DFD-037CBC58D59D}" srcOrd="1" destOrd="0" presId="urn:microsoft.com/office/officeart/2005/8/layout/hierarchy3"/>
    <dgm:cxn modelId="{B6B66340-D783-8C46-A4CB-CA0D249552DE}" type="presParOf" srcId="{F307781B-F3C7-6B4A-BA7E-4D55800928D1}" destId="{99C52880-AA12-5D48-8794-1559203FF952}" srcOrd="1" destOrd="0" presId="urn:microsoft.com/office/officeart/2005/8/layout/hierarchy3"/>
    <dgm:cxn modelId="{85FFE0D9-8415-C144-BB2C-5B2E725FEBE5}" type="presParOf" srcId="{99C52880-AA12-5D48-8794-1559203FF952}" destId="{A98503D3-E510-0641-82DF-420549F9A5AA}" srcOrd="0" destOrd="0" presId="urn:microsoft.com/office/officeart/2005/8/layout/hierarchy3"/>
    <dgm:cxn modelId="{F913A9F3-CF7B-0843-808F-3E568C7E1A16}" type="presParOf" srcId="{99C52880-AA12-5D48-8794-1559203FF952}" destId="{70801122-50CD-6C4C-9279-2BBAD84EC941}" srcOrd="1" destOrd="0" presId="urn:microsoft.com/office/officeart/2005/8/layout/hierarchy3"/>
    <dgm:cxn modelId="{ABF6319F-19DE-0E4E-A1DC-376A833C9477}" type="presParOf" srcId="{99C52880-AA12-5D48-8794-1559203FF952}" destId="{15CD9B75-CA0F-C143-9053-10B88972D958}" srcOrd="2" destOrd="0" presId="urn:microsoft.com/office/officeart/2005/8/layout/hierarchy3"/>
    <dgm:cxn modelId="{2E30D09A-3754-C14C-88DC-C10C95FB2DE6}" type="presParOf" srcId="{99C52880-AA12-5D48-8794-1559203FF952}" destId="{AC08726B-760B-EE4F-94F6-7467859D64BF}" srcOrd="3" destOrd="0" presId="urn:microsoft.com/office/officeart/2005/8/layout/hierarchy3"/>
    <dgm:cxn modelId="{C04CFF2A-BBB1-FE4F-AF3A-BCC16327221C}" type="presParOf" srcId="{99C52880-AA12-5D48-8794-1559203FF952}" destId="{FD546290-156E-454A-8305-112D955E87BA}" srcOrd="4" destOrd="0" presId="urn:microsoft.com/office/officeart/2005/8/layout/hierarchy3"/>
    <dgm:cxn modelId="{6A0F0092-8479-AC48-A907-71CAF2C658C8}" type="presParOf" srcId="{99C52880-AA12-5D48-8794-1559203FF952}" destId="{FEE6E746-2C4F-3242-9776-2141B3B7E06A}" srcOrd="5" destOrd="0" presId="urn:microsoft.com/office/officeart/2005/8/layout/hierarchy3"/>
    <dgm:cxn modelId="{1CA1777A-5D9F-9B47-A507-08F08936AD80}" type="presParOf" srcId="{99C52880-AA12-5D48-8794-1559203FF952}" destId="{64DC2EEF-4FE8-3349-967A-8F57619E8431}" srcOrd="6" destOrd="0" presId="urn:microsoft.com/office/officeart/2005/8/layout/hierarchy3"/>
    <dgm:cxn modelId="{1FE8AA76-7EC0-D845-99A5-DA247DED9FEC}" type="presParOf" srcId="{99C52880-AA12-5D48-8794-1559203FF952}" destId="{5A22B729-6991-B441-B2CD-EC368F4628F3}" srcOrd="7" destOrd="0" presId="urn:microsoft.com/office/officeart/2005/8/layout/hierarchy3"/>
    <dgm:cxn modelId="{E04ED47A-F596-124E-9B79-FB8C6EBA7C71}" type="presParOf" srcId="{99C52880-AA12-5D48-8794-1559203FF952}" destId="{7E4954F5-6CDC-434A-8E62-D291BB7CB8EB}" srcOrd="8" destOrd="0" presId="urn:microsoft.com/office/officeart/2005/8/layout/hierarchy3"/>
    <dgm:cxn modelId="{AD314023-7C25-0B45-88DD-ECC934B408A0}" type="presParOf" srcId="{99C52880-AA12-5D48-8794-1559203FF952}" destId="{0E5A303B-CB41-E24F-8184-73D01596A9F8}" srcOrd="9" destOrd="0" presId="urn:microsoft.com/office/officeart/2005/8/layout/hierarchy3"/>
    <dgm:cxn modelId="{37F64779-FD46-8E48-BBAF-D803544F3CF6}" type="presParOf" srcId="{510B54A2-76DF-0B45-9846-C71E1504A18D}" destId="{C1B0A19F-DA7D-2341-BBFE-FF2C227950CC}" srcOrd="1" destOrd="0" presId="urn:microsoft.com/office/officeart/2005/8/layout/hierarchy3"/>
    <dgm:cxn modelId="{13912AFF-2B35-F140-A3A1-ACE1B9CCCA7C}" type="presParOf" srcId="{C1B0A19F-DA7D-2341-BBFE-FF2C227950CC}" destId="{7D95F2BC-E511-184A-8BB8-8778D5E8E457}" srcOrd="0" destOrd="0" presId="urn:microsoft.com/office/officeart/2005/8/layout/hierarchy3"/>
    <dgm:cxn modelId="{9899C72C-8620-9449-AD98-CB16CEF474AD}" type="presParOf" srcId="{7D95F2BC-E511-184A-8BB8-8778D5E8E457}" destId="{EF2CAD2F-7FE3-8B44-8C78-1BC3F8D046FE}" srcOrd="0" destOrd="0" presId="urn:microsoft.com/office/officeart/2005/8/layout/hierarchy3"/>
    <dgm:cxn modelId="{7B6160F9-5597-0445-8A83-F7914968E78B}" type="presParOf" srcId="{7D95F2BC-E511-184A-8BB8-8778D5E8E457}" destId="{BF5B43CD-E516-FF4E-8178-5B46B0928057}" srcOrd="1" destOrd="0" presId="urn:microsoft.com/office/officeart/2005/8/layout/hierarchy3"/>
    <dgm:cxn modelId="{6F05906D-CB37-AE43-AE6C-8891E1160C8F}" type="presParOf" srcId="{C1B0A19F-DA7D-2341-BBFE-FF2C227950CC}" destId="{41357513-44F5-CF4E-96E5-52599095E09A}" srcOrd="1" destOrd="0" presId="urn:microsoft.com/office/officeart/2005/8/layout/hierarchy3"/>
    <dgm:cxn modelId="{080E30F1-F6BB-1247-B25D-42A2E2A59907}" type="presParOf" srcId="{41357513-44F5-CF4E-96E5-52599095E09A}" destId="{FE664062-444E-EC41-86B3-65DECC0F4482}" srcOrd="0" destOrd="0" presId="urn:microsoft.com/office/officeart/2005/8/layout/hierarchy3"/>
    <dgm:cxn modelId="{59933474-D9E0-F54A-9E33-409C25870E36}" type="presParOf" srcId="{41357513-44F5-CF4E-96E5-52599095E09A}" destId="{45817ACD-3FEA-7E4F-B24A-008EEEDE8E4F}" srcOrd="1" destOrd="0" presId="urn:microsoft.com/office/officeart/2005/8/layout/hierarchy3"/>
    <dgm:cxn modelId="{AF705E66-7E91-0C4B-BDC4-B022BE5B7B00}" type="presParOf" srcId="{41357513-44F5-CF4E-96E5-52599095E09A}" destId="{00337C1D-42F5-F143-8F2A-84B57C373958}" srcOrd="2" destOrd="0" presId="urn:microsoft.com/office/officeart/2005/8/layout/hierarchy3"/>
    <dgm:cxn modelId="{C544F99A-DB33-6B40-B3D7-8F634BD216C7}" type="presParOf" srcId="{41357513-44F5-CF4E-96E5-52599095E09A}" destId="{3BB0ECCB-28E1-8B42-BF64-3E9C0A19E4A9}" srcOrd="3" destOrd="0" presId="urn:microsoft.com/office/officeart/2005/8/layout/hierarchy3"/>
    <dgm:cxn modelId="{AF4C9C68-8A13-A74D-9B6C-C48BE4273E67}" type="presParOf" srcId="{41357513-44F5-CF4E-96E5-52599095E09A}" destId="{CFC7EA00-E917-2A4B-BA10-5F3970DA476D}" srcOrd="4" destOrd="0" presId="urn:microsoft.com/office/officeart/2005/8/layout/hierarchy3"/>
    <dgm:cxn modelId="{94A7C62F-1C42-484C-BE17-7CFA4561D762}" type="presParOf" srcId="{41357513-44F5-CF4E-96E5-52599095E09A}" destId="{0981E6BB-5EBE-C246-ADF6-24A14B22420B}" srcOrd="5" destOrd="0" presId="urn:microsoft.com/office/officeart/2005/8/layout/hierarchy3"/>
    <dgm:cxn modelId="{59FBBE99-5AB2-474C-BC6A-055E0495ED52}" type="presParOf" srcId="{41357513-44F5-CF4E-96E5-52599095E09A}" destId="{C7ACA57E-05F9-F44D-ABAE-7FA606113217}" srcOrd="6" destOrd="0" presId="urn:microsoft.com/office/officeart/2005/8/layout/hierarchy3"/>
    <dgm:cxn modelId="{6EE8A79D-303B-7A4B-96A0-5D5E457A7403}" type="presParOf" srcId="{41357513-44F5-CF4E-96E5-52599095E09A}" destId="{03CBB66C-179F-5644-B6F1-99BADB47D3CA}" srcOrd="7" destOrd="0" presId="urn:microsoft.com/office/officeart/2005/8/layout/hierarchy3"/>
    <dgm:cxn modelId="{956366A6-034B-1345-99FE-8913B0A35123}" type="presParOf" srcId="{510B54A2-76DF-0B45-9846-C71E1504A18D}" destId="{AE49C0EC-4EFE-2E42-9C15-0621D755DBEE}" srcOrd="2" destOrd="0" presId="urn:microsoft.com/office/officeart/2005/8/layout/hierarchy3"/>
    <dgm:cxn modelId="{3319DAC0-841D-384B-B5A9-5D89618BA3B5}" type="presParOf" srcId="{AE49C0EC-4EFE-2E42-9C15-0621D755DBEE}" destId="{2CE57312-6F0C-584A-A331-4FA4ADEE1B80}" srcOrd="0" destOrd="0" presId="urn:microsoft.com/office/officeart/2005/8/layout/hierarchy3"/>
    <dgm:cxn modelId="{01DD4CB0-2004-D947-AB8E-9951C772F4DD}" type="presParOf" srcId="{2CE57312-6F0C-584A-A331-4FA4ADEE1B80}" destId="{1EADCF6F-06DC-9447-B7BA-C5EE8BBB9F67}" srcOrd="0" destOrd="0" presId="urn:microsoft.com/office/officeart/2005/8/layout/hierarchy3"/>
    <dgm:cxn modelId="{02C05EA7-4D13-4440-AD12-3617C6B040EF}" type="presParOf" srcId="{2CE57312-6F0C-584A-A331-4FA4ADEE1B80}" destId="{4982D0CE-142B-3B43-83DA-494BF43EBD37}" srcOrd="1" destOrd="0" presId="urn:microsoft.com/office/officeart/2005/8/layout/hierarchy3"/>
    <dgm:cxn modelId="{6F2955BE-EF43-E74A-8D68-F8E2920BD5D6}" type="presParOf" srcId="{AE49C0EC-4EFE-2E42-9C15-0621D755DBEE}" destId="{261C0CFB-777A-5D4C-BF70-A5B5227CC970}" srcOrd="1" destOrd="0" presId="urn:microsoft.com/office/officeart/2005/8/layout/hierarchy3"/>
    <dgm:cxn modelId="{426E55D5-7C38-DD41-9F3C-0ED07EEE03E9}" type="presParOf" srcId="{261C0CFB-777A-5D4C-BF70-A5B5227CC970}" destId="{040397F4-D9D4-AE43-B31F-638D0A768B24}" srcOrd="0" destOrd="0" presId="urn:microsoft.com/office/officeart/2005/8/layout/hierarchy3"/>
    <dgm:cxn modelId="{60A683A2-B004-6844-B0C7-DF27FC72799C}" type="presParOf" srcId="{261C0CFB-777A-5D4C-BF70-A5B5227CC970}" destId="{B71DAC9A-5FDF-F543-AB16-31ADBCB8E961}" srcOrd="1" destOrd="0" presId="urn:microsoft.com/office/officeart/2005/8/layout/hierarchy3"/>
    <dgm:cxn modelId="{A5D47E4D-1A0E-9746-BC8E-FA85A87C0F79}" type="presParOf" srcId="{261C0CFB-777A-5D4C-BF70-A5B5227CC970}" destId="{7F17888B-BA77-A64E-B4C3-B10B44829E99}" srcOrd="2" destOrd="0" presId="urn:microsoft.com/office/officeart/2005/8/layout/hierarchy3"/>
    <dgm:cxn modelId="{2A539033-834D-3B47-95F6-4144E718D156}" type="presParOf" srcId="{261C0CFB-777A-5D4C-BF70-A5B5227CC970}" destId="{51DD39C0-C961-D14A-9FD3-0465850F9883}" srcOrd="3" destOrd="0" presId="urn:microsoft.com/office/officeart/2005/8/layout/hierarchy3"/>
    <dgm:cxn modelId="{2B9E0725-E2C9-C54D-A7C8-7C7A4D7DC0C6}" type="presParOf" srcId="{261C0CFB-777A-5D4C-BF70-A5B5227CC970}" destId="{337B4D89-07D4-2A47-88BE-F9E1BEEF35F2}" srcOrd="4" destOrd="0" presId="urn:microsoft.com/office/officeart/2005/8/layout/hierarchy3"/>
    <dgm:cxn modelId="{7AB4D4F6-024D-454E-9980-207CB6A232CC}" type="presParOf" srcId="{261C0CFB-777A-5D4C-BF70-A5B5227CC970}" destId="{8E4F523B-189A-1441-8D99-5788049B4C0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73792-09A2-084D-9499-E3FD5CE8850A}">
      <dsp:nvSpPr>
        <dsp:cNvPr id="0" name=""/>
        <dsp:cNvSpPr/>
      </dsp:nvSpPr>
      <dsp:spPr>
        <a:xfrm>
          <a:off x="3093315" y="1670153"/>
          <a:ext cx="1953179" cy="214090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Best Practices Wiki</a:t>
          </a:r>
        </a:p>
        <a:p>
          <a:pPr lvl="0" algn="ctr" defTabSz="1244600">
            <a:lnSpc>
              <a:spcPct val="90000"/>
            </a:lnSpc>
            <a:spcBef>
              <a:spcPct val="0"/>
            </a:spcBef>
            <a:spcAft>
              <a:spcPct val="35000"/>
            </a:spcAft>
          </a:pPr>
          <a:endParaRPr lang="en-US" sz="2800" kern="1200" dirty="0"/>
        </a:p>
      </dsp:txBody>
      <dsp:txXfrm>
        <a:off x="3188661" y="1765499"/>
        <a:ext cx="1762487" cy="1950215"/>
      </dsp:txXfrm>
    </dsp:sp>
    <dsp:sp modelId="{D44B8781-E252-7848-B536-D09235FEE441}">
      <dsp:nvSpPr>
        <dsp:cNvPr id="0" name=""/>
        <dsp:cNvSpPr/>
      </dsp:nvSpPr>
      <dsp:spPr>
        <a:xfrm rot="16217715">
          <a:off x="3751756" y="1344816"/>
          <a:ext cx="650681" cy="0"/>
        </a:xfrm>
        <a:custGeom>
          <a:avLst/>
          <a:gdLst/>
          <a:ahLst/>
          <a:cxnLst/>
          <a:rect l="0" t="0" r="0" b="0"/>
          <a:pathLst>
            <a:path>
              <a:moveTo>
                <a:pt x="0" y="0"/>
              </a:moveTo>
              <a:lnTo>
                <a:pt x="65068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6A3FE97-4944-D140-860E-72B50D373ED9}">
      <dsp:nvSpPr>
        <dsp:cNvPr id="0" name=""/>
        <dsp:cNvSpPr/>
      </dsp:nvSpPr>
      <dsp:spPr>
        <a:xfrm>
          <a:off x="3626259" y="109761"/>
          <a:ext cx="909718" cy="909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smtClean="0"/>
            <a:t>Local Wiki</a:t>
          </a:r>
        </a:p>
        <a:p>
          <a:pPr lvl="0" algn="ctr" defTabSz="666750">
            <a:lnSpc>
              <a:spcPct val="90000"/>
            </a:lnSpc>
            <a:spcBef>
              <a:spcPct val="0"/>
            </a:spcBef>
            <a:spcAft>
              <a:spcPct val="35000"/>
            </a:spcAft>
          </a:pPr>
          <a:r>
            <a:rPr lang="en-US" sz="1500" kern="1200" dirty="0" smtClean="0"/>
            <a:t># 2</a:t>
          </a:r>
          <a:endParaRPr lang="en-US" sz="1500" kern="1200" dirty="0"/>
        </a:p>
      </dsp:txBody>
      <dsp:txXfrm>
        <a:off x="3670668" y="154170"/>
        <a:ext cx="820900" cy="820900"/>
      </dsp:txXfrm>
    </dsp:sp>
    <dsp:sp modelId="{85E80441-A76E-EF46-A2C3-A0C710A790B5}">
      <dsp:nvSpPr>
        <dsp:cNvPr id="0" name=""/>
        <dsp:cNvSpPr/>
      </dsp:nvSpPr>
      <dsp:spPr>
        <a:xfrm rot="1483">
          <a:off x="5046494" y="2741223"/>
          <a:ext cx="903994" cy="0"/>
        </a:xfrm>
        <a:custGeom>
          <a:avLst/>
          <a:gdLst/>
          <a:ahLst/>
          <a:cxnLst/>
          <a:rect l="0" t="0" r="0" b="0"/>
          <a:pathLst>
            <a:path>
              <a:moveTo>
                <a:pt x="0" y="0"/>
              </a:moveTo>
              <a:lnTo>
                <a:pt x="90399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E9A6FB-08BC-BF44-BA17-FF8941262B5E}">
      <dsp:nvSpPr>
        <dsp:cNvPr id="0" name=""/>
        <dsp:cNvSpPr/>
      </dsp:nvSpPr>
      <dsp:spPr>
        <a:xfrm>
          <a:off x="5950489" y="2286754"/>
          <a:ext cx="909718" cy="90971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smtClean="0"/>
            <a:t>Local Wiki</a:t>
          </a:r>
        </a:p>
        <a:p>
          <a:pPr lvl="0" algn="ctr" defTabSz="666750">
            <a:lnSpc>
              <a:spcPct val="90000"/>
            </a:lnSpc>
            <a:spcBef>
              <a:spcPct val="0"/>
            </a:spcBef>
            <a:spcAft>
              <a:spcPct val="35000"/>
            </a:spcAft>
          </a:pPr>
          <a:r>
            <a:rPr lang="en-US" sz="1500" kern="1200" dirty="0" smtClean="0"/>
            <a:t> # 1</a:t>
          </a:r>
          <a:endParaRPr lang="en-US" sz="1500" kern="1200" dirty="0"/>
        </a:p>
      </dsp:txBody>
      <dsp:txXfrm>
        <a:off x="5994898" y="2331163"/>
        <a:ext cx="820900" cy="820900"/>
      </dsp:txXfrm>
    </dsp:sp>
    <dsp:sp modelId="{EFF4A47A-941C-1441-915F-90E864D1232A}">
      <dsp:nvSpPr>
        <dsp:cNvPr id="0" name=""/>
        <dsp:cNvSpPr/>
      </dsp:nvSpPr>
      <dsp:spPr>
        <a:xfrm rot="10867761">
          <a:off x="2238260" y="2712927"/>
          <a:ext cx="855137" cy="0"/>
        </a:xfrm>
        <a:custGeom>
          <a:avLst/>
          <a:gdLst/>
          <a:ahLst/>
          <a:cxnLst/>
          <a:rect l="0" t="0" r="0" b="0"/>
          <a:pathLst>
            <a:path>
              <a:moveTo>
                <a:pt x="0" y="0"/>
              </a:moveTo>
              <a:lnTo>
                <a:pt x="85513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35F970-A1E6-F14A-8D7B-223586EEE8D7}">
      <dsp:nvSpPr>
        <dsp:cNvPr id="0" name=""/>
        <dsp:cNvSpPr/>
      </dsp:nvSpPr>
      <dsp:spPr>
        <a:xfrm>
          <a:off x="1328625" y="2152832"/>
          <a:ext cx="909718" cy="10854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t>Local Wiki</a:t>
          </a:r>
        </a:p>
        <a:p>
          <a:pPr lvl="0" algn="ctr" defTabSz="800100">
            <a:lnSpc>
              <a:spcPct val="90000"/>
            </a:lnSpc>
            <a:spcBef>
              <a:spcPct val="0"/>
            </a:spcBef>
            <a:spcAft>
              <a:spcPct val="35000"/>
            </a:spcAft>
          </a:pPr>
          <a:r>
            <a:rPr lang="en-US" sz="1800" kern="1200" dirty="0" smtClean="0"/>
            <a:t># 3</a:t>
          </a:r>
        </a:p>
        <a:p>
          <a:pPr lvl="0" algn="ctr" defTabSz="800100">
            <a:lnSpc>
              <a:spcPct val="90000"/>
            </a:lnSpc>
            <a:spcBef>
              <a:spcPct val="0"/>
            </a:spcBef>
            <a:spcAft>
              <a:spcPct val="35000"/>
            </a:spcAft>
          </a:pPr>
          <a:endParaRPr lang="en-US" sz="1100" kern="1200" dirty="0"/>
        </a:p>
      </dsp:txBody>
      <dsp:txXfrm>
        <a:off x="1373034" y="2197241"/>
        <a:ext cx="820900" cy="996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D8031-51C3-6444-A854-6D12AB4D285E}">
      <dsp:nvSpPr>
        <dsp:cNvPr id="0" name=""/>
        <dsp:cNvSpPr/>
      </dsp:nvSpPr>
      <dsp:spPr>
        <a:xfrm>
          <a:off x="1019935" y="0"/>
          <a:ext cx="5356224" cy="5356224"/>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srgbClr val="000000">
                    <a:alpha val="43000"/>
                  </a:srgbClr>
                </a:outerShdw>
              </a:effectLst>
            </a:rPr>
            <a:t>Self-Employed</a:t>
          </a:r>
          <a:endParaRPr lang="en-US" sz="1800" b="1" kern="1200" dirty="0">
            <a:solidFill>
              <a:schemeClr val="bg1"/>
            </a:solidFill>
            <a:effectLst>
              <a:outerShdw blurRad="50800" dist="38100" dir="2700000" algn="tl" rotWithShape="0">
                <a:srgbClr val="000000">
                  <a:alpha val="43000"/>
                </a:srgbClr>
              </a:outerShdw>
            </a:effectLst>
          </a:endParaRPr>
        </a:p>
      </dsp:txBody>
      <dsp:txXfrm>
        <a:off x="2949247" y="267811"/>
        <a:ext cx="1497600" cy="803433"/>
      </dsp:txXfrm>
    </dsp:sp>
    <dsp:sp modelId="{94ABFDDC-E103-F447-B7C4-6F85AFB8551B}">
      <dsp:nvSpPr>
        <dsp:cNvPr id="0" name=""/>
        <dsp:cNvSpPr/>
      </dsp:nvSpPr>
      <dsp:spPr>
        <a:xfrm>
          <a:off x="1525819" y="1071244"/>
          <a:ext cx="4284980" cy="4284980"/>
        </a:xfrm>
        <a:prstGeom prst="ellipse">
          <a:avLst/>
        </a:prstGeom>
        <a:solidFill>
          <a:schemeClr val="accent1">
            <a:shade val="50000"/>
            <a:hueOff val="363755"/>
            <a:satOff val="-18520"/>
            <a:lumOff val="242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50800" dist="38100" dir="2700000" algn="tl" rotWithShape="0">
                  <a:srgbClr val="000000">
                    <a:alpha val="43000"/>
                  </a:srgbClr>
                </a:outerShdw>
              </a:effectLst>
            </a:rPr>
            <a:t>Small Businesses</a:t>
          </a:r>
          <a:endParaRPr lang="en-US" sz="1800" b="1" kern="1200" dirty="0">
            <a:solidFill>
              <a:schemeClr val="bg1"/>
            </a:solidFill>
            <a:effectLst>
              <a:outerShdw blurRad="50800" dist="38100" dir="2700000" algn="tl" rotWithShape="0">
                <a:srgbClr val="000000">
                  <a:alpha val="43000"/>
                </a:srgbClr>
              </a:outerShdw>
            </a:effectLst>
          </a:endParaRPr>
        </a:p>
      </dsp:txBody>
      <dsp:txXfrm>
        <a:off x="2919509" y="1328343"/>
        <a:ext cx="1497600" cy="771296"/>
      </dsp:txXfrm>
    </dsp:sp>
    <dsp:sp modelId="{574AA310-F667-3B4A-8B81-467EBB5A720A}">
      <dsp:nvSpPr>
        <dsp:cNvPr id="0" name=""/>
        <dsp:cNvSpPr/>
      </dsp:nvSpPr>
      <dsp:spPr>
        <a:xfrm>
          <a:off x="2108523" y="2142489"/>
          <a:ext cx="3213735" cy="3213735"/>
        </a:xfrm>
        <a:prstGeom prst="ellipse">
          <a:avLst/>
        </a:prstGeom>
        <a:solidFill>
          <a:schemeClr val="accent1">
            <a:shade val="50000"/>
            <a:hueOff val="727509"/>
            <a:satOff val="-37041"/>
            <a:lumOff val="484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pPr>
          <a:r>
            <a:rPr lang="en-US" sz="1700" b="1" kern="1200" dirty="0" smtClean="0">
              <a:solidFill>
                <a:schemeClr val="bg1"/>
              </a:solidFill>
              <a:effectLst>
                <a:outerShdw blurRad="50800" dist="38100" dir="2700000" algn="tl" rotWithShape="0">
                  <a:srgbClr val="000000">
                    <a:alpha val="43000"/>
                  </a:srgbClr>
                </a:outerShdw>
              </a:effectLst>
            </a:rPr>
            <a:t>Non-Profits</a:t>
          </a:r>
        </a:p>
      </dsp:txBody>
      <dsp:txXfrm>
        <a:off x="2966590" y="2383520"/>
        <a:ext cx="1497600" cy="723090"/>
      </dsp:txXfrm>
    </dsp:sp>
    <dsp:sp modelId="{9842236E-85B8-6C4E-B198-8887D4893D04}">
      <dsp:nvSpPr>
        <dsp:cNvPr id="0" name=""/>
        <dsp:cNvSpPr/>
      </dsp:nvSpPr>
      <dsp:spPr>
        <a:xfrm>
          <a:off x="2678243" y="3213734"/>
          <a:ext cx="2142490" cy="2142490"/>
        </a:xfrm>
        <a:prstGeom prst="ellipse">
          <a:avLst/>
        </a:prstGeom>
        <a:solidFill>
          <a:schemeClr val="accent1">
            <a:shade val="50000"/>
            <a:hueOff val="363755"/>
            <a:satOff val="-18520"/>
            <a:lumOff val="242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effectLst>
                <a:outerShdw blurRad="50800" dist="38100" dir="2700000" algn="tl" rotWithShape="0">
                  <a:srgbClr val="000000">
                    <a:alpha val="43000"/>
                  </a:srgbClr>
                </a:outerShdw>
              </a:effectLst>
            </a:rPr>
            <a:t>Government and Quasi-Government</a:t>
          </a:r>
          <a:endParaRPr lang="en-US" sz="1600" b="1" kern="1200" dirty="0">
            <a:solidFill>
              <a:schemeClr val="bg1"/>
            </a:solidFill>
            <a:effectLst>
              <a:outerShdw blurRad="50800" dist="38100" dir="2700000" algn="tl" rotWithShape="0">
                <a:srgbClr val="000000">
                  <a:alpha val="43000"/>
                </a:srgbClr>
              </a:outerShdw>
            </a:effectLst>
          </a:endParaRPr>
        </a:p>
      </dsp:txBody>
      <dsp:txXfrm>
        <a:off x="2992004" y="3749357"/>
        <a:ext cx="1514969" cy="1071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4EADC-14EB-EB4E-821B-334007D2C0D0}">
      <dsp:nvSpPr>
        <dsp:cNvPr id="0" name=""/>
        <dsp:cNvSpPr/>
      </dsp:nvSpPr>
      <dsp:spPr>
        <a:xfrm>
          <a:off x="702000" y="571"/>
          <a:ext cx="1813053" cy="729164"/>
        </a:xfrm>
        <a:prstGeom prst="roundRect">
          <a:avLst>
            <a:gd name="adj" fmla="val 10000"/>
          </a:avLst>
        </a:prstGeom>
        <a:gradFill flip="none" rotWithShape="1">
          <a:gsLst>
            <a:gs pos="0">
              <a:srgbClr val="E92813"/>
            </a:gs>
            <a:gs pos="100000">
              <a:srgbClr val="E92813">
                <a:alpha val="63000"/>
              </a:srgb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Executive</a:t>
          </a:r>
          <a:endParaRPr lang="en-US" sz="2400" kern="1200" dirty="0"/>
        </a:p>
      </dsp:txBody>
      <dsp:txXfrm>
        <a:off x="723356" y="21927"/>
        <a:ext cx="1770341" cy="686452"/>
      </dsp:txXfrm>
    </dsp:sp>
    <dsp:sp modelId="{A98503D3-E510-0641-82DF-420549F9A5AA}">
      <dsp:nvSpPr>
        <dsp:cNvPr id="0" name=""/>
        <dsp:cNvSpPr/>
      </dsp:nvSpPr>
      <dsp:spPr>
        <a:xfrm>
          <a:off x="883305" y="729736"/>
          <a:ext cx="181305" cy="546873"/>
        </a:xfrm>
        <a:custGeom>
          <a:avLst/>
          <a:gdLst/>
          <a:ahLst/>
          <a:cxnLst/>
          <a:rect l="0" t="0" r="0" b="0"/>
          <a:pathLst>
            <a:path>
              <a:moveTo>
                <a:pt x="0" y="0"/>
              </a:moveTo>
              <a:lnTo>
                <a:pt x="0" y="546873"/>
              </a:lnTo>
              <a:lnTo>
                <a:pt x="181305" y="546873"/>
              </a:lnTo>
            </a:path>
          </a:pathLst>
        </a:custGeom>
        <a:noFill/>
        <a:ln w="9525" cap="flat" cmpd="sng" algn="ctr">
          <a:solidFill>
            <a:srgbClr val="E92813"/>
          </a:solidFill>
          <a:prstDash val="solid"/>
        </a:ln>
        <a:effectLst/>
      </dsp:spPr>
      <dsp:style>
        <a:lnRef idx="1">
          <a:scrgbClr r="0" g="0" b="0"/>
        </a:lnRef>
        <a:fillRef idx="0">
          <a:scrgbClr r="0" g="0" b="0"/>
        </a:fillRef>
        <a:effectRef idx="0">
          <a:scrgbClr r="0" g="0" b="0"/>
        </a:effectRef>
        <a:fontRef idx="minor"/>
      </dsp:style>
    </dsp:sp>
    <dsp:sp modelId="{70801122-50CD-6C4C-9279-2BBAD84EC941}">
      <dsp:nvSpPr>
        <dsp:cNvPr id="0" name=""/>
        <dsp:cNvSpPr/>
      </dsp:nvSpPr>
      <dsp:spPr>
        <a:xfrm>
          <a:off x="1064611" y="912027"/>
          <a:ext cx="1536216" cy="729164"/>
        </a:xfrm>
        <a:prstGeom prst="roundRect">
          <a:avLst>
            <a:gd name="adj" fmla="val 10000"/>
          </a:avLst>
        </a:prstGeom>
        <a:solidFill>
          <a:schemeClr val="lt1">
            <a:alpha val="90000"/>
            <a:hueOff val="0"/>
            <a:satOff val="0"/>
            <a:lumOff val="0"/>
            <a:alphaOff val="0"/>
          </a:schemeClr>
        </a:solidFill>
        <a:ln w="9525" cap="flat" cmpd="sng" algn="ctr">
          <a:solidFill>
            <a:srgbClr val="E92813"/>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Leadership</a:t>
          </a:r>
          <a:endParaRPr lang="en-US" sz="1500" kern="1200" dirty="0"/>
        </a:p>
      </dsp:txBody>
      <dsp:txXfrm>
        <a:off x="1085967" y="933383"/>
        <a:ext cx="1493504" cy="686452"/>
      </dsp:txXfrm>
    </dsp:sp>
    <dsp:sp modelId="{15CD9B75-CA0F-C143-9053-10B88972D958}">
      <dsp:nvSpPr>
        <dsp:cNvPr id="0" name=""/>
        <dsp:cNvSpPr/>
      </dsp:nvSpPr>
      <dsp:spPr>
        <a:xfrm>
          <a:off x="883305" y="729736"/>
          <a:ext cx="181305" cy="1458329"/>
        </a:xfrm>
        <a:custGeom>
          <a:avLst/>
          <a:gdLst/>
          <a:ahLst/>
          <a:cxnLst/>
          <a:rect l="0" t="0" r="0" b="0"/>
          <a:pathLst>
            <a:path>
              <a:moveTo>
                <a:pt x="0" y="0"/>
              </a:moveTo>
              <a:lnTo>
                <a:pt x="0" y="1458329"/>
              </a:lnTo>
              <a:lnTo>
                <a:pt x="181305" y="1458329"/>
              </a:lnTo>
            </a:path>
          </a:pathLst>
        </a:custGeom>
        <a:noFill/>
        <a:ln w="9525" cap="flat" cmpd="sng" algn="ctr">
          <a:solidFill>
            <a:srgbClr val="E92813"/>
          </a:solidFill>
          <a:prstDash val="solid"/>
        </a:ln>
        <a:effectLst/>
      </dsp:spPr>
      <dsp:style>
        <a:lnRef idx="1">
          <a:scrgbClr r="0" g="0" b="0"/>
        </a:lnRef>
        <a:fillRef idx="0">
          <a:scrgbClr r="0" g="0" b="0"/>
        </a:fillRef>
        <a:effectRef idx="0">
          <a:scrgbClr r="0" g="0" b="0"/>
        </a:effectRef>
        <a:fontRef idx="minor"/>
      </dsp:style>
    </dsp:sp>
    <dsp:sp modelId="{AC08726B-760B-EE4F-94F6-7467859D64BF}">
      <dsp:nvSpPr>
        <dsp:cNvPr id="0" name=""/>
        <dsp:cNvSpPr/>
      </dsp:nvSpPr>
      <dsp:spPr>
        <a:xfrm>
          <a:off x="1064611" y="1823483"/>
          <a:ext cx="1536216" cy="729164"/>
        </a:xfrm>
        <a:prstGeom prst="roundRect">
          <a:avLst>
            <a:gd name="adj" fmla="val 10000"/>
          </a:avLst>
        </a:prstGeom>
        <a:solidFill>
          <a:schemeClr val="lt1">
            <a:alpha val="90000"/>
            <a:hueOff val="0"/>
            <a:satOff val="0"/>
            <a:lumOff val="0"/>
            <a:alphaOff val="0"/>
          </a:schemeClr>
        </a:solidFill>
        <a:ln w="9525" cap="flat" cmpd="sng" algn="ctr">
          <a:solidFill>
            <a:srgbClr val="E92813"/>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Planning</a:t>
          </a:r>
          <a:endParaRPr lang="en-US" sz="1500" kern="1200" dirty="0"/>
        </a:p>
      </dsp:txBody>
      <dsp:txXfrm>
        <a:off x="1085967" y="1844839"/>
        <a:ext cx="1493504" cy="686452"/>
      </dsp:txXfrm>
    </dsp:sp>
    <dsp:sp modelId="{FD546290-156E-454A-8305-112D955E87BA}">
      <dsp:nvSpPr>
        <dsp:cNvPr id="0" name=""/>
        <dsp:cNvSpPr/>
      </dsp:nvSpPr>
      <dsp:spPr>
        <a:xfrm>
          <a:off x="883305" y="729736"/>
          <a:ext cx="181305" cy="2369785"/>
        </a:xfrm>
        <a:custGeom>
          <a:avLst/>
          <a:gdLst/>
          <a:ahLst/>
          <a:cxnLst/>
          <a:rect l="0" t="0" r="0" b="0"/>
          <a:pathLst>
            <a:path>
              <a:moveTo>
                <a:pt x="0" y="0"/>
              </a:moveTo>
              <a:lnTo>
                <a:pt x="0" y="2369785"/>
              </a:lnTo>
              <a:lnTo>
                <a:pt x="181305" y="2369785"/>
              </a:lnTo>
            </a:path>
          </a:pathLst>
        </a:custGeom>
        <a:noFill/>
        <a:ln w="9525" cap="flat" cmpd="sng" algn="ctr">
          <a:solidFill>
            <a:srgbClr val="E92813"/>
          </a:solidFill>
          <a:prstDash val="solid"/>
        </a:ln>
        <a:effectLst/>
      </dsp:spPr>
      <dsp:style>
        <a:lnRef idx="1">
          <a:scrgbClr r="0" g="0" b="0"/>
        </a:lnRef>
        <a:fillRef idx="0">
          <a:scrgbClr r="0" g="0" b="0"/>
        </a:fillRef>
        <a:effectRef idx="0">
          <a:scrgbClr r="0" g="0" b="0"/>
        </a:effectRef>
        <a:fontRef idx="minor"/>
      </dsp:style>
    </dsp:sp>
    <dsp:sp modelId="{FEE6E746-2C4F-3242-9776-2141B3B7E06A}">
      <dsp:nvSpPr>
        <dsp:cNvPr id="0" name=""/>
        <dsp:cNvSpPr/>
      </dsp:nvSpPr>
      <dsp:spPr>
        <a:xfrm>
          <a:off x="1064611" y="2734939"/>
          <a:ext cx="1536216" cy="729164"/>
        </a:xfrm>
        <a:prstGeom prst="roundRect">
          <a:avLst>
            <a:gd name="adj" fmla="val 10000"/>
          </a:avLst>
        </a:prstGeom>
        <a:solidFill>
          <a:schemeClr val="lt1">
            <a:alpha val="90000"/>
            <a:hueOff val="0"/>
            <a:satOff val="0"/>
            <a:lumOff val="0"/>
            <a:alphaOff val="0"/>
          </a:schemeClr>
        </a:solidFill>
        <a:ln w="9525" cap="flat" cmpd="sng" algn="ctr">
          <a:solidFill>
            <a:srgbClr val="E92813"/>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Organizational structure</a:t>
          </a:r>
          <a:endParaRPr lang="en-US" sz="1500" kern="1200" dirty="0"/>
        </a:p>
      </dsp:txBody>
      <dsp:txXfrm>
        <a:off x="1085967" y="2756295"/>
        <a:ext cx="1493504" cy="686452"/>
      </dsp:txXfrm>
    </dsp:sp>
    <dsp:sp modelId="{64DC2EEF-4FE8-3349-967A-8F57619E8431}">
      <dsp:nvSpPr>
        <dsp:cNvPr id="0" name=""/>
        <dsp:cNvSpPr/>
      </dsp:nvSpPr>
      <dsp:spPr>
        <a:xfrm>
          <a:off x="883305" y="729736"/>
          <a:ext cx="181305" cy="3281241"/>
        </a:xfrm>
        <a:custGeom>
          <a:avLst/>
          <a:gdLst/>
          <a:ahLst/>
          <a:cxnLst/>
          <a:rect l="0" t="0" r="0" b="0"/>
          <a:pathLst>
            <a:path>
              <a:moveTo>
                <a:pt x="0" y="0"/>
              </a:moveTo>
              <a:lnTo>
                <a:pt x="0" y="3281241"/>
              </a:lnTo>
              <a:lnTo>
                <a:pt x="181305" y="3281241"/>
              </a:lnTo>
            </a:path>
          </a:pathLst>
        </a:custGeom>
        <a:noFill/>
        <a:ln w="9525" cap="flat" cmpd="sng" algn="ctr">
          <a:solidFill>
            <a:srgbClr val="E92813"/>
          </a:solidFill>
          <a:prstDash val="solid"/>
        </a:ln>
        <a:effectLst/>
      </dsp:spPr>
      <dsp:style>
        <a:lnRef idx="1">
          <a:scrgbClr r="0" g="0" b="0"/>
        </a:lnRef>
        <a:fillRef idx="0">
          <a:scrgbClr r="0" g="0" b="0"/>
        </a:fillRef>
        <a:effectRef idx="0">
          <a:scrgbClr r="0" g="0" b="0"/>
        </a:effectRef>
        <a:fontRef idx="minor"/>
      </dsp:style>
    </dsp:sp>
    <dsp:sp modelId="{5A22B729-6991-B441-B2CD-EC368F4628F3}">
      <dsp:nvSpPr>
        <dsp:cNvPr id="0" name=""/>
        <dsp:cNvSpPr/>
      </dsp:nvSpPr>
      <dsp:spPr>
        <a:xfrm>
          <a:off x="1064611" y="3646395"/>
          <a:ext cx="1536216" cy="729164"/>
        </a:xfrm>
        <a:prstGeom prst="roundRect">
          <a:avLst>
            <a:gd name="adj" fmla="val 10000"/>
          </a:avLst>
        </a:prstGeom>
        <a:solidFill>
          <a:schemeClr val="lt1">
            <a:alpha val="90000"/>
            <a:hueOff val="0"/>
            <a:satOff val="0"/>
            <a:lumOff val="0"/>
            <a:alphaOff val="0"/>
          </a:schemeClr>
        </a:solidFill>
        <a:ln w="9525" cap="flat" cmpd="sng" algn="ctr">
          <a:solidFill>
            <a:srgbClr val="E92813"/>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Governance</a:t>
          </a:r>
          <a:endParaRPr lang="en-US" sz="1500" kern="1200" dirty="0"/>
        </a:p>
      </dsp:txBody>
      <dsp:txXfrm>
        <a:off x="1085967" y="3667751"/>
        <a:ext cx="1493504" cy="686452"/>
      </dsp:txXfrm>
    </dsp:sp>
    <dsp:sp modelId="{7E4954F5-6CDC-434A-8E62-D291BB7CB8EB}">
      <dsp:nvSpPr>
        <dsp:cNvPr id="0" name=""/>
        <dsp:cNvSpPr/>
      </dsp:nvSpPr>
      <dsp:spPr>
        <a:xfrm>
          <a:off x="883305" y="729736"/>
          <a:ext cx="181305" cy="4192697"/>
        </a:xfrm>
        <a:custGeom>
          <a:avLst/>
          <a:gdLst/>
          <a:ahLst/>
          <a:cxnLst/>
          <a:rect l="0" t="0" r="0" b="0"/>
          <a:pathLst>
            <a:path>
              <a:moveTo>
                <a:pt x="0" y="0"/>
              </a:moveTo>
              <a:lnTo>
                <a:pt x="0" y="4192697"/>
              </a:lnTo>
              <a:lnTo>
                <a:pt x="181305" y="4192697"/>
              </a:lnTo>
            </a:path>
          </a:pathLst>
        </a:custGeom>
        <a:noFill/>
        <a:ln w="9525" cap="flat" cmpd="sng" algn="ctr">
          <a:solidFill>
            <a:srgbClr val="E92813"/>
          </a:solidFill>
          <a:prstDash val="solid"/>
        </a:ln>
        <a:effectLst/>
      </dsp:spPr>
      <dsp:style>
        <a:lnRef idx="1">
          <a:scrgbClr r="0" g="0" b="0"/>
        </a:lnRef>
        <a:fillRef idx="0">
          <a:scrgbClr r="0" g="0" b="0"/>
        </a:fillRef>
        <a:effectRef idx="0">
          <a:scrgbClr r="0" g="0" b="0"/>
        </a:effectRef>
        <a:fontRef idx="minor"/>
      </dsp:style>
    </dsp:sp>
    <dsp:sp modelId="{0E5A303B-CB41-E24F-8184-73D01596A9F8}">
      <dsp:nvSpPr>
        <dsp:cNvPr id="0" name=""/>
        <dsp:cNvSpPr/>
      </dsp:nvSpPr>
      <dsp:spPr>
        <a:xfrm>
          <a:off x="1064611" y="4557851"/>
          <a:ext cx="1536216" cy="729164"/>
        </a:xfrm>
        <a:prstGeom prst="roundRect">
          <a:avLst>
            <a:gd name="adj" fmla="val 10000"/>
          </a:avLst>
        </a:prstGeom>
        <a:solidFill>
          <a:schemeClr val="lt1">
            <a:alpha val="90000"/>
            <a:hueOff val="0"/>
            <a:satOff val="0"/>
            <a:lumOff val="0"/>
            <a:alphaOff val="0"/>
          </a:schemeClr>
        </a:solidFill>
        <a:ln w="9525" cap="flat" cmpd="sng" algn="ctr">
          <a:solidFill>
            <a:srgbClr val="E92813"/>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Decision making, delegation</a:t>
          </a:r>
          <a:endParaRPr lang="en-US" sz="1500" kern="1200" dirty="0"/>
        </a:p>
      </dsp:txBody>
      <dsp:txXfrm>
        <a:off x="1085967" y="4579207"/>
        <a:ext cx="1493504" cy="686452"/>
      </dsp:txXfrm>
    </dsp:sp>
    <dsp:sp modelId="{EF2CAD2F-7FE3-8B44-8C78-1BC3F8D046FE}">
      <dsp:nvSpPr>
        <dsp:cNvPr id="0" name=""/>
        <dsp:cNvSpPr/>
      </dsp:nvSpPr>
      <dsp:spPr>
        <a:xfrm>
          <a:off x="2879636" y="571"/>
          <a:ext cx="1813053" cy="7291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Management</a:t>
          </a:r>
          <a:endParaRPr lang="en-US" sz="2400" kern="1200" dirty="0"/>
        </a:p>
      </dsp:txBody>
      <dsp:txXfrm>
        <a:off x="2900992" y="21927"/>
        <a:ext cx="1770341" cy="686452"/>
      </dsp:txXfrm>
    </dsp:sp>
    <dsp:sp modelId="{FE664062-444E-EC41-86B3-65DECC0F4482}">
      <dsp:nvSpPr>
        <dsp:cNvPr id="0" name=""/>
        <dsp:cNvSpPr/>
      </dsp:nvSpPr>
      <dsp:spPr>
        <a:xfrm>
          <a:off x="3060941" y="729736"/>
          <a:ext cx="181305" cy="546873"/>
        </a:xfrm>
        <a:custGeom>
          <a:avLst/>
          <a:gdLst/>
          <a:ahLst/>
          <a:cxnLst/>
          <a:rect l="0" t="0" r="0" b="0"/>
          <a:pathLst>
            <a:path>
              <a:moveTo>
                <a:pt x="0" y="0"/>
              </a:moveTo>
              <a:lnTo>
                <a:pt x="0" y="546873"/>
              </a:lnTo>
              <a:lnTo>
                <a:pt x="181305" y="5468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817ACD-3FEA-7E4F-B24A-008EEEDE8E4F}">
      <dsp:nvSpPr>
        <dsp:cNvPr id="0" name=""/>
        <dsp:cNvSpPr/>
      </dsp:nvSpPr>
      <dsp:spPr>
        <a:xfrm>
          <a:off x="3242247" y="912027"/>
          <a:ext cx="1536216" cy="7291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Resources</a:t>
          </a:r>
          <a:endParaRPr lang="en-US" sz="1500" kern="1200" dirty="0"/>
        </a:p>
      </dsp:txBody>
      <dsp:txXfrm>
        <a:off x="3263603" y="933383"/>
        <a:ext cx="1493504" cy="686452"/>
      </dsp:txXfrm>
    </dsp:sp>
    <dsp:sp modelId="{00337C1D-42F5-F143-8F2A-84B57C373958}">
      <dsp:nvSpPr>
        <dsp:cNvPr id="0" name=""/>
        <dsp:cNvSpPr/>
      </dsp:nvSpPr>
      <dsp:spPr>
        <a:xfrm>
          <a:off x="3060941" y="729736"/>
          <a:ext cx="181305" cy="1458329"/>
        </a:xfrm>
        <a:custGeom>
          <a:avLst/>
          <a:gdLst/>
          <a:ahLst/>
          <a:cxnLst/>
          <a:rect l="0" t="0" r="0" b="0"/>
          <a:pathLst>
            <a:path>
              <a:moveTo>
                <a:pt x="0" y="0"/>
              </a:moveTo>
              <a:lnTo>
                <a:pt x="0" y="1458329"/>
              </a:lnTo>
              <a:lnTo>
                <a:pt x="181305" y="14583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B0ECCB-28E1-8B42-BF64-3E9C0A19E4A9}">
      <dsp:nvSpPr>
        <dsp:cNvPr id="0" name=""/>
        <dsp:cNvSpPr/>
      </dsp:nvSpPr>
      <dsp:spPr>
        <a:xfrm>
          <a:off x="3242247" y="1823483"/>
          <a:ext cx="1536216" cy="7291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Finance and administration</a:t>
          </a:r>
          <a:endParaRPr lang="en-US" sz="1500" kern="1200" dirty="0"/>
        </a:p>
      </dsp:txBody>
      <dsp:txXfrm>
        <a:off x="3263603" y="1844839"/>
        <a:ext cx="1493504" cy="686452"/>
      </dsp:txXfrm>
    </dsp:sp>
    <dsp:sp modelId="{CFC7EA00-E917-2A4B-BA10-5F3970DA476D}">
      <dsp:nvSpPr>
        <dsp:cNvPr id="0" name=""/>
        <dsp:cNvSpPr/>
      </dsp:nvSpPr>
      <dsp:spPr>
        <a:xfrm>
          <a:off x="3060941" y="729736"/>
          <a:ext cx="181305" cy="2369785"/>
        </a:xfrm>
        <a:custGeom>
          <a:avLst/>
          <a:gdLst/>
          <a:ahLst/>
          <a:cxnLst/>
          <a:rect l="0" t="0" r="0" b="0"/>
          <a:pathLst>
            <a:path>
              <a:moveTo>
                <a:pt x="0" y="0"/>
              </a:moveTo>
              <a:lnTo>
                <a:pt x="0" y="2369785"/>
              </a:lnTo>
              <a:lnTo>
                <a:pt x="181305" y="23697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81E6BB-5EBE-C246-ADF6-24A14B22420B}">
      <dsp:nvSpPr>
        <dsp:cNvPr id="0" name=""/>
        <dsp:cNvSpPr/>
      </dsp:nvSpPr>
      <dsp:spPr>
        <a:xfrm>
          <a:off x="3242247" y="2734939"/>
          <a:ext cx="1536216" cy="7291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0" i="0" u="none" kern="1200" dirty="0" smtClean="0"/>
            <a:t>Human resource support</a:t>
          </a:r>
          <a:endParaRPr lang="en-US" sz="1500" b="0" u="none" kern="1200" dirty="0"/>
        </a:p>
      </dsp:txBody>
      <dsp:txXfrm>
        <a:off x="3263603" y="2756295"/>
        <a:ext cx="1493504" cy="686452"/>
      </dsp:txXfrm>
    </dsp:sp>
    <dsp:sp modelId="{C7ACA57E-05F9-F44D-ABAE-7FA606113217}">
      <dsp:nvSpPr>
        <dsp:cNvPr id="0" name=""/>
        <dsp:cNvSpPr/>
      </dsp:nvSpPr>
      <dsp:spPr>
        <a:xfrm>
          <a:off x="3060941" y="729736"/>
          <a:ext cx="202958" cy="3271434"/>
        </a:xfrm>
        <a:custGeom>
          <a:avLst/>
          <a:gdLst/>
          <a:ahLst/>
          <a:cxnLst/>
          <a:rect l="0" t="0" r="0" b="0"/>
          <a:pathLst>
            <a:path>
              <a:moveTo>
                <a:pt x="0" y="0"/>
              </a:moveTo>
              <a:lnTo>
                <a:pt x="0" y="3271434"/>
              </a:lnTo>
              <a:lnTo>
                <a:pt x="202958" y="32714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CBB66C-179F-5644-B6F1-99BADB47D3CA}">
      <dsp:nvSpPr>
        <dsp:cNvPr id="0" name=""/>
        <dsp:cNvSpPr/>
      </dsp:nvSpPr>
      <dsp:spPr>
        <a:xfrm>
          <a:off x="3263900" y="3636588"/>
          <a:ext cx="1492839" cy="7291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0" u="none" kern="1200" dirty="0" smtClean="0"/>
            <a:t>Products and Services</a:t>
          </a:r>
          <a:endParaRPr lang="en-US" sz="1500" b="0" u="none" kern="1200" dirty="0"/>
        </a:p>
      </dsp:txBody>
      <dsp:txXfrm>
        <a:off x="3285256" y="3657944"/>
        <a:ext cx="1450127" cy="686452"/>
      </dsp:txXfrm>
    </dsp:sp>
    <dsp:sp modelId="{1EADCF6F-06DC-9447-B7BA-C5EE8BBB9F67}">
      <dsp:nvSpPr>
        <dsp:cNvPr id="0" name=""/>
        <dsp:cNvSpPr/>
      </dsp:nvSpPr>
      <dsp:spPr>
        <a:xfrm>
          <a:off x="5057272" y="571"/>
          <a:ext cx="1813053" cy="729164"/>
        </a:xfrm>
        <a:prstGeom prst="roundRect">
          <a:avLst>
            <a:gd name="adj" fmla="val 10000"/>
          </a:avLst>
        </a:prstGeom>
        <a:gradFill flip="none" rotWithShape="1">
          <a:gsLst>
            <a:gs pos="0">
              <a:srgbClr val="F8AC00"/>
            </a:gs>
            <a:gs pos="99000">
              <a:srgbClr val="F8AC00">
                <a:alpha val="52000"/>
              </a:srgbClr>
            </a:gs>
          </a:gsLst>
          <a:lin ang="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Operations</a:t>
          </a:r>
          <a:endParaRPr lang="en-US" sz="2400" kern="1200" dirty="0"/>
        </a:p>
      </dsp:txBody>
      <dsp:txXfrm>
        <a:off x="5078628" y="21927"/>
        <a:ext cx="1770341" cy="686452"/>
      </dsp:txXfrm>
    </dsp:sp>
    <dsp:sp modelId="{040397F4-D9D4-AE43-B31F-638D0A768B24}">
      <dsp:nvSpPr>
        <dsp:cNvPr id="0" name=""/>
        <dsp:cNvSpPr/>
      </dsp:nvSpPr>
      <dsp:spPr>
        <a:xfrm>
          <a:off x="5238578" y="729736"/>
          <a:ext cx="181305" cy="546873"/>
        </a:xfrm>
        <a:custGeom>
          <a:avLst/>
          <a:gdLst/>
          <a:ahLst/>
          <a:cxnLst/>
          <a:rect l="0" t="0" r="0" b="0"/>
          <a:pathLst>
            <a:path>
              <a:moveTo>
                <a:pt x="0" y="0"/>
              </a:moveTo>
              <a:lnTo>
                <a:pt x="0" y="546873"/>
              </a:lnTo>
              <a:lnTo>
                <a:pt x="181305" y="546873"/>
              </a:lnTo>
            </a:path>
          </a:pathLst>
        </a:custGeom>
        <a:noFill/>
        <a:ln w="9525" cap="flat" cmpd="sng" algn="ctr">
          <a:solidFill>
            <a:srgbClr val="F8AC00"/>
          </a:solidFill>
          <a:prstDash val="solid"/>
        </a:ln>
        <a:effectLst/>
      </dsp:spPr>
      <dsp:style>
        <a:lnRef idx="1">
          <a:scrgbClr r="0" g="0" b="0"/>
        </a:lnRef>
        <a:fillRef idx="0">
          <a:scrgbClr r="0" g="0" b="0"/>
        </a:fillRef>
        <a:effectRef idx="0">
          <a:scrgbClr r="0" g="0" b="0"/>
        </a:effectRef>
        <a:fontRef idx="minor"/>
      </dsp:style>
    </dsp:sp>
    <dsp:sp modelId="{B71DAC9A-5FDF-F543-AB16-31ADBCB8E961}">
      <dsp:nvSpPr>
        <dsp:cNvPr id="0" name=""/>
        <dsp:cNvSpPr/>
      </dsp:nvSpPr>
      <dsp:spPr>
        <a:xfrm>
          <a:off x="5419883" y="912027"/>
          <a:ext cx="1536216" cy="729164"/>
        </a:xfrm>
        <a:prstGeom prst="roundRect">
          <a:avLst>
            <a:gd name="adj" fmla="val 10000"/>
          </a:avLst>
        </a:prstGeom>
        <a:noFill/>
        <a:ln w="9525" cap="flat" cmpd="sng" algn="ctr">
          <a:solidFill>
            <a:srgbClr val="F8AC00"/>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Non-profit types</a:t>
          </a:r>
          <a:endParaRPr lang="en-US" sz="1500" kern="1200" dirty="0"/>
        </a:p>
      </dsp:txBody>
      <dsp:txXfrm>
        <a:off x="5441239" y="933383"/>
        <a:ext cx="1493504" cy="686452"/>
      </dsp:txXfrm>
    </dsp:sp>
    <dsp:sp modelId="{7F17888B-BA77-A64E-B4C3-B10B44829E99}">
      <dsp:nvSpPr>
        <dsp:cNvPr id="0" name=""/>
        <dsp:cNvSpPr/>
      </dsp:nvSpPr>
      <dsp:spPr>
        <a:xfrm>
          <a:off x="5238578" y="729736"/>
          <a:ext cx="181305" cy="1458329"/>
        </a:xfrm>
        <a:custGeom>
          <a:avLst/>
          <a:gdLst/>
          <a:ahLst/>
          <a:cxnLst/>
          <a:rect l="0" t="0" r="0" b="0"/>
          <a:pathLst>
            <a:path>
              <a:moveTo>
                <a:pt x="0" y="0"/>
              </a:moveTo>
              <a:lnTo>
                <a:pt x="0" y="1458329"/>
              </a:lnTo>
              <a:lnTo>
                <a:pt x="181305" y="1458329"/>
              </a:lnTo>
            </a:path>
          </a:pathLst>
        </a:custGeom>
        <a:noFill/>
        <a:ln w="9525" cap="flat" cmpd="sng" algn="ctr">
          <a:solidFill>
            <a:srgbClr val="F8AC00"/>
          </a:solidFill>
          <a:prstDash val="solid"/>
        </a:ln>
        <a:effectLst/>
      </dsp:spPr>
      <dsp:style>
        <a:lnRef idx="1">
          <a:scrgbClr r="0" g="0" b="0"/>
        </a:lnRef>
        <a:fillRef idx="0">
          <a:scrgbClr r="0" g="0" b="0"/>
        </a:fillRef>
        <a:effectRef idx="0">
          <a:scrgbClr r="0" g="0" b="0"/>
        </a:effectRef>
        <a:fontRef idx="minor"/>
      </dsp:style>
    </dsp:sp>
    <dsp:sp modelId="{51DD39C0-C961-D14A-9FD3-0465850F9883}">
      <dsp:nvSpPr>
        <dsp:cNvPr id="0" name=""/>
        <dsp:cNvSpPr/>
      </dsp:nvSpPr>
      <dsp:spPr>
        <a:xfrm>
          <a:off x="5419883" y="1823483"/>
          <a:ext cx="1536216" cy="729164"/>
        </a:xfrm>
        <a:prstGeom prst="roundRect">
          <a:avLst>
            <a:gd name="adj" fmla="val 10000"/>
          </a:avLst>
        </a:prstGeom>
        <a:noFill/>
        <a:ln w="9525" cap="flat" cmpd="sng" algn="ctr">
          <a:solidFill>
            <a:srgbClr val="F8AC00"/>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Government &amp; quasi</a:t>
          </a:r>
          <a:r>
            <a:rPr lang="en-US" sz="1500" kern="1200" smtClean="0"/>
            <a:t>-government</a:t>
          </a:r>
          <a:endParaRPr lang="en-US" sz="1500" kern="1200" dirty="0"/>
        </a:p>
      </dsp:txBody>
      <dsp:txXfrm>
        <a:off x="5441239" y="1844839"/>
        <a:ext cx="1493504" cy="686452"/>
      </dsp:txXfrm>
    </dsp:sp>
    <dsp:sp modelId="{337B4D89-07D4-2A47-88BE-F9E1BEEF35F2}">
      <dsp:nvSpPr>
        <dsp:cNvPr id="0" name=""/>
        <dsp:cNvSpPr/>
      </dsp:nvSpPr>
      <dsp:spPr>
        <a:xfrm>
          <a:off x="5238578" y="729736"/>
          <a:ext cx="181305" cy="2369785"/>
        </a:xfrm>
        <a:custGeom>
          <a:avLst/>
          <a:gdLst/>
          <a:ahLst/>
          <a:cxnLst/>
          <a:rect l="0" t="0" r="0" b="0"/>
          <a:pathLst>
            <a:path>
              <a:moveTo>
                <a:pt x="0" y="0"/>
              </a:moveTo>
              <a:lnTo>
                <a:pt x="0" y="2369785"/>
              </a:lnTo>
              <a:lnTo>
                <a:pt x="181305" y="2369785"/>
              </a:lnTo>
            </a:path>
          </a:pathLst>
        </a:custGeom>
        <a:noFill/>
        <a:ln w="9525" cap="flat" cmpd="sng" algn="ctr">
          <a:solidFill>
            <a:srgbClr val="F8AC00"/>
          </a:solidFill>
          <a:prstDash val="solid"/>
        </a:ln>
        <a:effectLst/>
      </dsp:spPr>
      <dsp:style>
        <a:lnRef idx="1">
          <a:scrgbClr r="0" g="0" b="0"/>
        </a:lnRef>
        <a:fillRef idx="0">
          <a:scrgbClr r="0" g="0" b="0"/>
        </a:fillRef>
        <a:effectRef idx="0">
          <a:scrgbClr r="0" g="0" b="0"/>
        </a:effectRef>
        <a:fontRef idx="minor"/>
      </dsp:style>
    </dsp:sp>
    <dsp:sp modelId="{8E4F523B-189A-1441-8D99-5788049B4C03}">
      <dsp:nvSpPr>
        <dsp:cNvPr id="0" name=""/>
        <dsp:cNvSpPr/>
      </dsp:nvSpPr>
      <dsp:spPr>
        <a:xfrm>
          <a:off x="5419883" y="2734939"/>
          <a:ext cx="1536216" cy="729164"/>
        </a:xfrm>
        <a:prstGeom prst="roundRect">
          <a:avLst>
            <a:gd name="adj" fmla="val 10000"/>
          </a:avLst>
        </a:prstGeom>
        <a:noFill/>
        <a:ln w="9525" cap="flat" cmpd="sng" algn="ctr">
          <a:solidFill>
            <a:srgbClr val="F8AC00"/>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smtClean="0"/>
            <a:t> Industry &amp; business types</a:t>
          </a:r>
          <a:endParaRPr lang="en-US" sz="1500" kern="1200" dirty="0"/>
        </a:p>
      </dsp:txBody>
      <dsp:txXfrm>
        <a:off x="5441239" y="2756295"/>
        <a:ext cx="1493504" cy="68645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990CA5-B7D5-0344-AB74-E1C2AA3A1A2A}" type="datetimeFigureOut">
              <a:rPr lang="en-US" smtClean="0"/>
              <a:t>5/28/13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32579-DCED-464F-85A3-7D6BB448F9F8}" type="slidenum">
              <a:rPr lang="en-US" smtClean="0"/>
              <a:t>‹#›</a:t>
            </a:fld>
            <a:endParaRPr lang="en-US"/>
          </a:p>
        </p:txBody>
      </p:sp>
    </p:spTree>
    <p:extLst>
      <p:ext uri="{BB962C8B-B14F-4D97-AF65-F5344CB8AC3E}">
        <p14:creationId xmlns:p14="http://schemas.microsoft.com/office/powerpoint/2010/main" val="18763146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Global data is not</a:t>
            </a:r>
            <a:r>
              <a:rPr lang="en-US" baseline="0" dirty="0" smtClean="0"/>
              <a:t> readily available as is US data.  Some data points from the World Bank and other international groups have found the ratio of small businesses and self-employed is much higher in other rich countries and developing countries.</a:t>
            </a:r>
            <a:endParaRPr lang="en-US" dirty="0" smtClean="0"/>
          </a:p>
          <a:p>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8</a:t>
            </a:fld>
            <a:endParaRPr lang="en-US"/>
          </a:p>
        </p:txBody>
      </p:sp>
    </p:spTree>
    <p:extLst>
      <p:ext uri="{BB962C8B-B14F-4D97-AF65-F5344CB8AC3E}">
        <p14:creationId xmlns:p14="http://schemas.microsoft.com/office/powerpoint/2010/main" val="323622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Best Practices will be organized in general categories to facilitate search and site uses.  At the top level of organizations</a:t>
            </a:r>
            <a:r>
              <a:rPr lang="en-US" baseline="0" dirty="0" smtClean="0"/>
              <a:t> many issues, problems and challenges are shared.  At the operation level best practices begin to get much more specific to the sector, business, </a:t>
            </a:r>
            <a:r>
              <a:rPr lang="en-US" baseline="0" dirty="0" err="1" smtClean="0"/>
              <a:t>missin</a:t>
            </a:r>
            <a:r>
              <a:rPr lang="en-US" baseline="0" dirty="0" smtClean="0"/>
              <a:t> and customers of the organization.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24</a:t>
            </a:fld>
            <a:endParaRPr lang="en-US"/>
          </a:p>
        </p:txBody>
      </p:sp>
    </p:spTree>
    <p:extLst>
      <p:ext uri="{BB962C8B-B14F-4D97-AF65-F5344CB8AC3E}">
        <p14:creationId xmlns:p14="http://schemas.microsoft.com/office/powerpoint/2010/main" val="57531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Management category would be further</a:t>
            </a:r>
            <a:r>
              <a:rPr lang="en-US" baseline="0" dirty="0" smtClean="0"/>
              <a:t> subdivided.</a:t>
            </a:r>
            <a:endParaRPr lang="en-US" dirty="0" smtClean="0"/>
          </a:p>
          <a:p>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25</a:t>
            </a:fld>
            <a:endParaRPr lang="en-US"/>
          </a:p>
        </p:txBody>
      </p:sp>
    </p:spTree>
    <p:extLst>
      <p:ext uri="{BB962C8B-B14F-4D97-AF65-F5344CB8AC3E}">
        <p14:creationId xmlns:p14="http://schemas.microsoft.com/office/powerpoint/2010/main" val="399560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idea we have to</a:t>
            </a:r>
            <a:r>
              <a:rPr lang="en-US" baseline="0" dirty="0" smtClean="0"/>
              <a:t> facilitate searches for users is to have basic category “buttons”.  Many times users may not have a firm idea of the answer they are looking for, but there still needs to be efficient ways to narrow the search.</a:t>
            </a:r>
            <a:endParaRPr lang="en-US" dirty="0" smtClean="0"/>
          </a:p>
          <a:p>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26</a:t>
            </a:fld>
            <a:endParaRPr lang="en-US"/>
          </a:p>
        </p:txBody>
      </p:sp>
    </p:spTree>
    <p:extLst>
      <p:ext uri="{BB962C8B-B14F-4D97-AF65-F5344CB8AC3E}">
        <p14:creationId xmlns:p14="http://schemas.microsoft.com/office/powerpoint/2010/main" val="218830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Best</a:t>
            </a:r>
            <a:r>
              <a:rPr lang="en-US" baseline="0" dirty="0" smtClean="0"/>
              <a:t> Practices Articles can be education because they can compare and contrast best practices in a given area and different contexts.  We know that there may be more than one best practices for a given problem or challenge. Also there is there are “leading edge” best practices which may be new and less proven that can be educational and valuable to some organizations.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9</a:t>
            </a:fld>
            <a:endParaRPr lang="en-US"/>
          </a:p>
        </p:txBody>
      </p:sp>
    </p:spTree>
    <p:extLst>
      <p:ext uri="{BB962C8B-B14F-4D97-AF65-F5344CB8AC3E}">
        <p14:creationId xmlns:p14="http://schemas.microsoft.com/office/powerpoint/2010/main" val="332809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Semantic wikis are relatively new and expanding</a:t>
            </a:r>
            <a:r>
              <a:rPr lang="en-US" baseline="0" dirty="0" smtClean="0"/>
              <a:t> in use at this time. The German version of Wikipedia has already added semantic wiki functions to its wiki.</a:t>
            </a:r>
            <a:endParaRPr lang="en-US" dirty="0" smtClean="0"/>
          </a:p>
          <a:p>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11</a:t>
            </a:fld>
            <a:endParaRPr lang="en-US"/>
          </a:p>
        </p:txBody>
      </p:sp>
    </p:spTree>
    <p:extLst>
      <p:ext uri="{BB962C8B-B14F-4D97-AF65-F5344CB8AC3E}">
        <p14:creationId xmlns:p14="http://schemas.microsoft.com/office/powerpoint/2010/main" val="72528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can see the functionality of the semantic wiki by going to the FCC site and using their search box.  In this example the search was for 9/11 Best Practices and you can see in the right hand column all the different filters available to narrow and focus your search.</a:t>
            </a:r>
            <a:endParaRPr lang="en-US" dirty="0" smtClean="0"/>
          </a:p>
          <a:p>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14</a:t>
            </a:fld>
            <a:endParaRPr lang="en-US"/>
          </a:p>
        </p:txBody>
      </p:sp>
    </p:spTree>
    <p:extLst>
      <p:ext uri="{BB962C8B-B14F-4D97-AF65-F5344CB8AC3E}">
        <p14:creationId xmlns:p14="http://schemas.microsoft.com/office/powerpoint/2010/main" val="214266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Hoyt</a:t>
            </a:r>
            <a:r>
              <a:rPr lang="en-US" baseline="0" dirty="0" smtClean="0"/>
              <a:t> Group is a private organization and also uses the semantic wiki functions.  If you go to their website you can try out some searches and see how the “categories” and “properties” in the left hand column allow you to refine your search.</a:t>
            </a:r>
            <a:endParaRPr lang="en-US" dirty="0" smtClean="0"/>
          </a:p>
          <a:p>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15</a:t>
            </a:fld>
            <a:endParaRPr lang="en-US"/>
          </a:p>
        </p:txBody>
      </p:sp>
    </p:spTree>
    <p:extLst>
      <p:ext uri="{BB962C8B-B14F-4D97-AF65-F5344CB8AC3E}">
        <p14:creationId xmlns:p14="http://schemas.microsoft.com/office/powerpoint/2010/main" val="140851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a:t>
            </a:r>
            <a:r>
              <a:rPr lang="en-US" baseline="0" dirty="0" smtClean="0"/>
              <a:t> future after the Best Practices Wiki is up and running with a robust set of best practices resources it will be possible to expand and make local wikis available running the identical software of the Best Practices Wiki.</a:t>
            </a:r>
            <a:endParaRPr lang="en-US" dirty="0" smtClean="0"/>
          </a:p>
          <a:p>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17</a:t>
            </a:fld>
            <a:endParaRPr lang="en-US"/>
          </a:p>
        </p:txBody>
      </p:sp>
    </p:spTree>
    <p:extLst>
      <p:ext uri="{BB962C8B-B14F-4D97-AF65-F5344CB8AC3E}">
        <p14:creationId xmlns:p14="http://schemas.microsoft.com/office/powerpoint/2010/main" val="118066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takes a “community” for a successful wiki – supporters that help advertise and promote the website, share their best practices and donors to support the non-profit free website.  A non-profit organization is needed to host and maintain the website and deal with legal, financial and technical issues.  The wiki administration will need to adapt the wiki to the needs expressed by the community.</a:t>
            </a:r>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21</a:t>
            </a:fld>
            <a:endParaRPr lang="en-US"/>
          </a:p>
        </p:txBody>
      </p:sp>
    </p:spTree>
    <p:extLst>
      <p:ext uri="{BB962C8B-B14F-4D97-AF65-F5344CB8AC3E}">
        <p14:creationId xmlns:p14="http://schemas.microsoft.com/office/powerpoint/2010/main" val="197914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many types of small organization leaders and managers that will have diverse needs for Best Practices that fit the challenges and problems facing their organization.</a:t>
            </a:r>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22</a:t>
            </a:fld>
            <a:endParaRPr lang="en-US"/>
          </a:p>
        </p:txBody>
      </p:sp>
    </p:spTree>
    <p:extLst>
      <p:ext uri="{BB962C8B-B14F-4D97-AF65-F5344CB8AC3E}">
        <p14:creationId xmlns:p14="http://schemas.microsoft.com/office/powerpoint/2010/main" val="208562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are the core ideas now that will meet the needs of small organizations. As the Best Practices Wiki is developed and utilized there will be feedback mechanisms to adapt the website to meet user and contributor needs.</a:t>
            </a:r>
            <a:endParaRPr lang="en-US" dirty="0" smtClean="0"/>
          </a:p>
          <a:p>
            <a:endParaRPr lang="en-US" dirty="0"/>
          </a:p>
        </p:txBody>
      </p:sp>
      <p:sp>
        <p:nvSpPr>
          <p:cNvPr id="4" name="Slide Number Placeholder 3"/>
          <p:cNvSpPr>
            <a:spLocks noGrp="1"/>
          </p:cNvSpPr>
          <p:nvPr>
            <p:ph type="sldNum" sz="quarter" idx="10"/>
          </p:nvPr>
        </p:nvSpPr>
        <p:spPr/>
        <p:txBody>
          <a:bodyPr/>
          <a:lstStyle/>
          <a:p>
            <a:fld id="{B1432579-DCED-464F-85A3-7D6BB448F9F8}" type="slidenum">
              <a:rPr lang="en-US" smtClean="0"/>
              <a:t>23</a:t>
            </a:fld>
            <a:endParaRPr lang="en-US"/>
          </a:p>
        </p:txBody>
      </p:sp>
    </p:spTree>
    <p:extLst>
      <p:ext uri="{BB962C8B-B14F-4D97-AF65-F5344CB8AC3E}">
        <p14:creationId xmlns:p14="http://schemas.microsoft.com/office/powerpoint/2010/main" val="53091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284976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400"/>
            </a:lvl1pPr>
            <a:lvl2pPr>
              <a:buClr>
                <a:srgbClr val="096CC5"/>
              </a:buClr>
              <a:defRPr sz="2400"/>
            </a:lvl2pPr>
            <a:lvl3pPr>
              <a:buClr>
                <a:srgbClr val="096CC5"/>
              </a:buClr>
              <a:defRPr sz="2000"/>
            </a:lvl3pPr>
            <a:lvl4pPr>
              <a:buClr>
                <a:srgbClr val="096CC5"/>
              </a:buCl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buClr>
                <a:srgbClr val="096CC5"/>
              </a:buClr>
              <a:defRPr sz="2400"/>
            </a:lvl2pPr>
            <a:lvl3pPr>
              <a:buClr>
                <a:srgbClr val="096CC5"/>
              </a:buClr>
              <a:defRPr sz="2000"/>
            </a:lvl3pPr>
            <a:lvl4pPr>
              <a:buClr>
                <a:srgbClr val="096CC5"/>
              </a:buCl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381545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Clr>
                <a:srgbClr val="096CC5"/>
              </a:buClr>
              <a:defRPr sz="2000"/>
            </a:lvl2pPr>
            <a:lvl3pPr>
              <a:buClr>
                <a:srgbClr val="096CC5"/>
              </a:buClr>
              <a:defRPr sz="1800"/>
            </a:lvl3pPr>
            <a:lvl4pPr>
              <a:buClr>
                <a:srgbClr val="096CC5"/>
              </a:buCl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buClr>
                <a:srgbClr val="096CC5"/>
              </a:buClr>
              <a:defRPr sz="2000"/>
            </a:lvl2pPr>
            <a:lvl3pPr>
              <a:buClr>
                <a:srgbClr val="096CC5"/>
              </a:buClr>
              <a:defRPr sz="1800"/>
            </a:lvl3pPr>
            <a:lvl4pPr>
              <a:buClr>
                <a:srgbClr val="096CC5"/>
              </a:buCl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383307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2463639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338769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B0F0"/>
              </a:buClr>
              <a:buSzPct val="120000"/>
              <a:defRPr/>
            </a:lvl1pPr>
            <a:lvl2pPr>
              <a:buClr>
                <a:srgbClr val="096CC5"/>
              </a:buClr>
              <a:buSzPct val="120000"/>
              <a:defRPr/>
            </a:lvl2pPr>
            <a:lvl3pPr>
              <a:buClr>
                <a:srgbClr val="096CC5"/>
              </a:buClr>
              <a:buSzPct val="120000"/>
              <a:defRPr/>
            </a:lvl3pPr>
            <a:lvl4pPr>
              <a:buClr>
                <a:srgbClr val="096CC5"/>
              </a:buClr>
              <a:buSzPct val="120000"/>
              <a:defRPr/>
            </a:lvl4pPr>
            <a:lvl5pPr>
              <a:buClr>
                <a:srgbClr val="096CC5"/>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80750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74012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381545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246363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338769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284976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B0F0"/>
              </a:buClr>
              <a:buSzPct val="120000"/>
              <a:defRPr/>
            </a:lvl1pPr>
            <a:lvl2pPr>
              <a:buClr>
                <a:srgbClr val="096CC5"/>
              </a:buClr>
              <a:buSzPct val="120000"/>
              <a:defRPr/>
            </a:lvl2pPr>
            <a:lvl3pPr>
              <a:buClr>
                <a:srgbClr val="096CC5"/>
              </a:buClr>
              <a:buSzPct val="120000"/>
              <a:defRPr/>
            </a:lvl3pPr>
            <a:lvl4pPr>
              <a:buClr>
                <a:srgbClr val="096CC5"/>
              </a:buClr>
              <a:buSzPct val="120000"/>
              <a:defRPr/>
            </a:lvl4pPr>
            <a:lvl5pPr>
              <a:buClr>
                <a:srgbClr val="096CC5"/>
              </a:buCl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80750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CBE3ED38-C6B9-C440-B7F3-B938758B58A8}" type="slidenum">
              <a:rPr lang="en-US" smtClean="0"/>
              <a:t>‹#›</a:t>
            </a:fld>
            <a:endParaRPr lang="en-US"/>
          </a:p>
        </p:txBody>
      </p:sp>
    </p:spTree>
    <p:extLst>
      <p:ext uri="{BB962C8B-B14F-4D97-AF65-F5344CB8AC3E}">
        <p14:creationId xmlns:p14="http://schemas.microsoft.com/office/powerpoint/2010/main" val="740127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theme" Target="../theme/theme2.xml"/><Relationship Id="rId9" Type="http://schemas.openxmlformats.org/officeDocument/2006/relationships/image" Target="../media/image1.jpeg"/><Relationship Id="rId10"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cs typeface="Arial" charset="0"/>
              </a:defRPr>
            </a:lvl1pPr>
          </a:lstStyle>
          <a:p>
            <a:fld id="{CBE3ED38-C6B9-C440-B7F3-B938758B58A8}" type="slidenum">
              <a:rPr lang="en-US" smtClean="0"/>
              <a:pPr/>
              <a:t>‹#›</a:t>
            </a:fld>
            <a:endParaRPr lang="en-US"/>
          </a:p>
        </p:txBody>
      </p:sp>
      <p:pic>
        <p:nvPicPr>
          <p:cNvPr id="2" name="Picture 1" descr="BestPracticesWiki_140x140.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141199" y="5790303"/>
            <a:ext cx="1002801" cy="9311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3600" b="1" kern="1200">
          <a:solidFill>
            <a:schemeClr val="bg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20000"/>
        </a:spcBef>
        <a:spcAft>
          <a:spcPct val="0"/>
        </a:spcAft>
        <a:buFont typeface="Arial" charset="0"/>
        <a:buNone/>
        <a:defRPr sz="24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096CC5"/>
        </a:buClr>
        <a:buFont typeface="Arial"/>
        <a:buChar char="•"/>
        <a:defRPr sz="24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Clr>
          <a:srgbClr val="096CC5"/>
        </a:buClr>
        <a:buFont typeface="Lucida Grande"/>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Clr>
          <a:srgbClr val="096CC5"/>
        </a:buClr>
        <a:buFont typeface="Wingdings" charset="2"/>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cs typeface="Arial" charset="0"/>
              </a:defRPr>
            </a:lvl1pPr>
          </a:lstStyle>
          <a:p>
            <a:fld id="{CBE3ED38-C6B9-C440-B7F3-B938758B58A8}" type="slidenum">
              <a:rPr lang="en-US" smtClean="0"/>
              <a:pPr/>
              <a:t>‹#›</a:t>
            </a:fld>
            <a:endParaRPr lang="en-US"/>
          </a:p>
        </p:txBody>
      </p:sp>
      <p:pic>
        <p:nvPicPr>
          <p:cNvPr id="2" name="Picture 1" descr="BestPracticesWiki_140x140.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41199" y="5790303"/>
            <a:ext cx="1002801" cy="931172"/>
          </a:xfrm>
          <a:prstGeom prst="rect">
            <a:avLst/>
          </a:prstGeom>
        </p:spPr>
      </p:pic>
      <p:pic>
        <p:nvPicPr>
          <p:cNvPr id="7" name="Picture 6" descr="BestPracticesWiki_140x140.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41199" y="5790303"/>
            <a:ext cx="1002801" cy="931172"/>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4000" kern="1200">
          <a:solidFill>
            <a:schemeClr val="bg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eaLnBrk="1" fontAlgn="base" hangingPunct="1">
        <a:spcBef>
          <a:spcPct val="20000"/>
        </a:spcBef>
        <a:spcAft>
          <a:spcPct val="0"/>
        </a:spcAft>
        <a:buFont typeface="Arial" charset="0"/>
        <a:buNone/>
        <a:defRPr sz="24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096CC5"/>
        </a:buClr>
        <a:buFont typeface="Arial"/>
        <a:buChar char="•"/>
        <a:defRPr sz="24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Clr>
          <a:srgbClr val="096CC5"/>
        </a:buClr>
        <a:buFont typeface="Lucida Grande"/>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Clr>
          <a:srgbClr val="096CC5"/>
        </a:buClr>
        <a:buFont typeface="Wingdings" charset="2"/>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www.bestpracticeswiki.net" TargetMode="External"/><Relationship Id="rId4" Type="http://schemas.openxmlformats.org/officeDocument/2006/relationships/hyperlink" Target="http://www.bestpracticeswiki.net/view/Best_Practices_Wiki_Sponsors" TargetMode="External"/><Relationship Id="rId5" Type="http://schemas.openxmlformats.org/officeDocument/2006/relationships/hyperlink" Target="http://www.bestpracticeswiki.net/view/Special:UserLogin" TargetMode="External"/><Relationship Id="rId1" Type="http://schemas.openxmlformats.org/officeDocument/2006/relationships/slideLayout" Target="../slideLayouts/slideLayout8.xml"/><Relationship Id="rId2" Type="http://schemas.openxmlformats.org/officeDocument/2006/relationships/hyperlink" Target="mailto:terry@solutionsthatendur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t>Best Practices Wiki</a:t>
            </a:r>
            <a:endParaRPr lang="en-US" sz="3600" b="1" dirty="0"/>
          </a:p>
        </p:txBody>
      </p:sp>
      <p:sp>
        <p:nvSpPr>
          <p:cNvPr id="3" name="Subtitle 2"/>
          <p:cNvSpPr>
            <a:spLocks noGrp="1"/>
          </p:cNvSpPr>
          <p:nvPr>
            <p:ph type="subTitle" idx="1"/>
          </p:nvPr>
        </p:nvSpPr>
        <p:spPr/>
        <p:txBody>
          <a:bodyPr/>
          <a:lstStyle/>
          <a:p>
            <a:r>
              <a:rPr lang="en-US" i="1" dirty="0" smtClean="0"/>
              <a:t>A public resource of best practice methods, articles &amp; case studies for small organizations</a:t>
            </a:r>
          </a:p>
          <a:p>
            <a:endParaRPr lang="en-US" i="1" dirty="0"/>
          </a:p>
        </p:txBody>
      </p:sp>
      <p:pic>
        <p:nvPicPr>
          <p:cNvPr id="6" name="Picture 5" descr="IMG_945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57"/>
            <a:ext cx="9144000" cy="2080265"/>
          </a:xfrm>
          <a:prstGeom prst="rect">
            <a:avLst/>
          </a:prstGeom>
        </p:spPr>
      </p:pic>
    </p:spTree>
    <p:extLst>
      <p:ext uri="{BB962C8B-B14F-4D97-AF65-F5344CB8AC3E}">
        <p14:creationId xmlns:p14="http://schemas.microsoft.com/office/powerpoint/2010/main" val="36244702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53" y="79391"/>
            <a:ext cx="8229600" cy="1143000"/>
          </a:xfrm>
        </p:spPr>
        <p:txBody>
          <a:bodyPr>
            <a:normAutofit/>
          </a:bodyPr>
          <a:lstStyle/>
          <a:p>
            <a:r>
              <a:rPr lang="en-US" sz="3600" b="1" dirty="0" smtClean="0"/>
              <a:t>How will </a:t>
            </a:r>
            <a:r>
              <a:rPr lang="en-US" sz="3600" b="1" dirty="0" smtClean="0"/>
              <a:t>the Best </a:t>
            </a:r>
            <a:r>
              <a:rPr lang="en-US" sz="3600" b="1" dirty="0" smtClean="0"/>
              <a:t>Practices Wiki work?</a:t>
            </a:r>
            <a:endParaRPr lang="en-US" sz="3600" b="1" dirty="0"/>
          </a:p>
        </p:txBody>
      </p:sp>
      <p:grpSp>
        <p:nvGrpSpPr>
          <p:cNvPr id="19" name="Group 18"/>
          <p:cNvGrpSpPr/>
          <p:nvPr/>
        </p:nvGrpSpPr>
        <p:grpSpPr>
          <a:xfrm>
            <a:off x="5618978" y="3540121"/>
            <a:ext cx="2855675" cy="2723197"/>
            <a:chOff x="4550353" y="3033688"/>
            <a:chExt cx="2855675" cy="2723197"/>
          </a:xfrm>
          <a:solidFill>
            <a:srgbClr val="FFCC00"/>
          </a:solidFill>
        </p:grpSpPr>
        <p:sp>
          <p:nvSpPr>
            <p:cNvPr id="14" name="Oval 13"/>
            <p:cNvSpPr/>
            <p:nvPr/>
          </p:nvSpPr>
          <p:spPr>
            <a:xfrm>
              <a:off x="4550353" y="3033688"/>
              <a:ext cx="2855675" cy="2723197"/>
            </a:xfrm>
            <a:prstGeom prst="ellipse">
              <a:avLst/>
            </a:prstGeom>
            <a:ln/>
          </p:spPr>
          <p:style>
            <a:lnRef idx="0">
              <a:schemeClr val="accent1"/>
            </a:lnRef>
            <a:fillRef idx="3">
              <a:schemeClr val="accent1"/>
            </a:fillRef>
            <a:effectRef idx="3">
              <a:schemeClr val="accent1"/>
            </a:effectRef>
            <a:fontRef idx="minor">
              <a:schemeClr val="lt1"/>
            </a:fontRef>
          </p:style>
          <p:txBody>
            <a:bodyPr/>
            <a:lstStyle/>
            <a:p>
              <a:pPr lvl="0" defTabSz="914400"/>
              <a:endParaRPr lang="en-US" sz="2000" b="1" kern="0" dirty="0" smtClean="0">
                <a:ln>
                  <a:solidFill>
                    <a:srgbClr val="808DA0">
                      <a:lumMod val="75000"/>
                    </a:srgbClr>
                  </a:solidFill>
                </a:ln>
                <a:solidFill>
                  <a:srgbClr val="F7AD00"/>
                </a:solidFill>
              </a:endParaRPr>
            </a:p>
            <a:p>
              <a:pPr lvl="0" defTabSz="914400"/>
              <a:endParaRPr lang="en-US" sz="2000" b="1" kern="0" dirty="0">
                <a:ln>
                  <a:solidFill>
                    <a:srgbClr val="808DA0">
                      <a:lumMod val="75000"/>
                    </a:srgbClr>
                  </a:solidFill>
                </a:ln>
                <a:solidFill>
                  <a:srgbClr val="F7AD00"/>
                </a:solidFill>
              </a:endParaRPr>
            </a:p>
            <a:p>
              <a:pPr lvl="0" defTabSz="914400"/>
              <a:endParaRPr lang="en-US" sz="2000" b="1" kern="0" dirty="0" smtClean="0">
                <a:ln>
                  <a:solidFill>
                    <a:srgbClr val="808DA0">
                      <a:lumMod val="75000"/>
                    </a:srgbClr>
                  </a:solidFill>
                </a:ln>
                <a:solidFill>
                  <a:srgbClr val="F7AD00"/>
                </a:solidFill>
              </a:endParaRPr>
            </a:p>
            <a:p>
              <a:pPr marL="176213" lvl="0" defTabSz="914400"/>
              <a:r>
                <a:rPr lang="en-US" sz="2000" b="1" kern="0" dirty="0">
                  <a:ln>
                    <a:solidFill>
                      <a:srgbClr val="808DA0">
                        <a:lumMod val="75000"/>
                      </a:srgbClr>
                    </a:solidFill>
                  </a:ln>
                  <a:solidFill>
                    <a:srgbClr val="F7AD00"/>
                  </a:solidFill>
                </a:rPr>
                <a:t> </a:t>
              </a:r>
              <a:r>
                <a:rPr lang="en-US" sz="2000" b="1" kern="0" dirty="0" smtClean="0">
                  <a:ln>
                    <a:solidFill>
                      <a:srgbClr val="808DA0">
                        <a:lumMod val="75000"/>
                      </a:srgbClr>
                    </a:solidFill>
                  </a:ln>
                  <a:solidFill>
                    <a:srgbClr val="F7AD00"/>
                  </a:solidFill>
                </a:rPr>
                <a:t>         </a:t>
              </a:r>
              <a:endParaRPr lang="en-US" sz="2000" b="1" kern="0" dirty="0">
                <a:ln>
                  <a:solidFill>
                    <a:srgbClr val="808DA0">
                      <a:lumMod val="75000"/>
                    </a:srgbClr>
                  </a:solidFill>
                </a:ln>
                <a:solidFill>
                  <a:srgbClr val="F7AD00"/>
                </a:solidFill>
              </a:endParaRPr>
            </a:p>
          </p:txBody>
        </p:sp>
        <p:sp>
          <p:nvSpPr>
            <p:cNvPr id="16" name="TextBox 15"/>
            <p:cNvSpPr txBox="1"/>
            <p:nvPr/>
          </p:nvSpPr>
          <p:spPr>
            <a:xfrm>
              <a:off x="5285300" y="4239863"/>
              <a:ext cx="1620957" cy="400110"/>
            </a:xfrm>
            <a:prstGeom prst="rect">
              <a:avLst/>
            </a:prstGeom>
            <a:solidFill>
              <a:srgbClr val="096CC5"/>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rtlCol="0">
              <a:spAutoFit/>
            </a:bodyPr>
            <a:lstStyle/>
            <a:p>
              <a:pPr lvl="0"/>
              <a:r>
                <a:rPr lang="en-US" sz="2000" b="1" kern="0" dirty="0" smtClean="0">
                  <a:ln>
                    <a:solidFill>
                      <a:schemeClr val="bg1"/>
                    </a:solidFill>
                  </a:ln>
                  <a:solidFill>
                    <a:schemeClr val="bg1"/>
                  </a:solidFill>
                </a:rPr>
                <a:t>Management</a:t>
              </a:r>
              <a:endParaRPr lang="en-US" sz="2000" b="1" kern="0" dirty="0">
                <a:ln>
                  <a:solidFill>
                    <a:schemeClr val="bg1"/>
                  </a:solidFill>
                </a:ln>
                <a:solidFill>
                  <a:schemeClr val="bg1"/>
                </a:solidFill>
              </a:endParaRPr>
            </a:p>
          </p:txBody>
        </p:sp>
      </p:grpSp>
      <p:grpSp>
        <p:nvGrpSpPr>
          <p:cNvPr id="18" name="Group 17"/>
          <p:cNvGrpSpPr/>
          <p:nvPr/>
        </p:nvGrpSpPr>
        <p:grpSpPr>
          <a:xfrm>
            <a:off x="435553" y="3631895"/>
            <a:ext cx="2855675" cy="2723197"/>
            <a:chOff x="2425125" y="3079075"/>
            <a:chExt cx="2855675" cy="2723197"/>
          </a:xfrm>
          <a:solidFill>
            <a:srgbClr val="F8AC00"/>
          </a:solidFill>
        </p:grpSpPr>
        <p:sp>
          <p:nvSpPr>
            <p:cNvPr id="13" name="Oval 12"/>
            <p:cNvSpPr/>
            <p:nvPr/>
          </p:nvSpPr>
          <p:spPr>
            <a:xfrm>
              <a:off x="2425125" y="3079075"/>
              <a:ext cx="2855675" cy="2723197"/>
            </a:xfrm>
            <a:prstGeom prst="ellipse">
              <a:avLst/>
            </a:prstGeom>
            <a:grpFill/>
            <a:ln/>
          </p:spPr>
          <p:style>
            <a:lnRef idx="0">
              <a:schemeClr val="accent1"/>
            </a:lnRef>
            <a:fillRef idx="3">
              <a:schemeClr val="accent1"/>
            </a:fillRef>
            <a:effectRef idx="3">
              <a:schemeClr val="accent1"/>
            </a:effectRef>
            <a:fontRef idx="minor">
              <a:schemeClr val="lt1"/>
            </a:fontRef>
          </p:style>
          <p:txBody>
            <a:bodyPr/>
            <a:lstStyle/>
            <a:p>
              <a:pPr lvl="0"/>
              <a:endParaRPr lang="en-US" sz="2000" b="1" dirty="0">
                <a:ln>
                  <a:solidFill>
                    <a:schemeClr val="accent5">
                      <a:lumMod val="75000"/>
                    </a:schemeClr>
                  </a:solidFill>
                </a:ln>
                <a:solidFill>
                  <a:srgbClr val="E82813"/>
                </a:solidFill>
              </a:endParaRPr>
            </a:p>
          </p:txBody>
        </p:sp>
        <p:sp>
          <p:nvSpPr>
            <p:cNvPr id="17" name="TextBox 16"/>
            <p:cNvSpPr txBox="1"/>
            <p:nvPr/>
          </p:nvSpPr>
          <p:spPr>
            <a:xfrm>
              <a:off x="3316316" y="4193476"/>
              <a:ext cx="1043876" cy="400110"/>
            </a:xfrm>
            <a:prstGeom prst="rect">
              <a:avLst/>
            </a:prstGeom>
            <a:solidFill>
              <a:srgbClr val="F8AC00"/>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rtlCol="0">
              <a:spAutoFit/>
            </a:bodyPr>
            <a:lstStyle/>
            <a:p>
              <a:pPr lvl="0"/>
              <a:r>
                <a:rPr lang="en-US" sz="2000" b="1" dirty="0" smtClean="0">
                  <a:ln>
                    <a:solidFill>
                      <a:schemeClr val="bg1"/>
                    </a:solidFill>
                  </a:ln>
                  <a:solidFill>
                    <a:srgbClr val="FFFFFF"/>
                  </a:solidFill>
                </a:rPr>
                <a:t>Content</a:t>
              </a:r>
              <a:endParaRPr lang="en-US" sz="2000" b="1" dirty="0">
                <a:ln>
                  <a:solidFill>
                    <a:schemeClr val="bg1"/>
                  </a:solidFill>
                </a:ln>
                <a:solidFill>
                  <a:srgbClr val="FFFFFF"/>
                </a:solidFill>
              </a:endParaRPr>
            </a:p>
          </p:txBody>
        </p:sp>
      </p:grpSp>
      <p:grpSp>
        <p:nvGrpSpPr>
          <p:cNvPr id="21" name="Group 20"/>
          <p:cNvGrpSpPr/>
          <p:nvPr/>
        </p:nvGrpSpPr>
        <p:grpSpPr>
          <a:xfrm>
            <a:off x="2953803" y="1349391"/>
            <a:ext cx="2855675" cy="2723197"/>
            <a:chOff x="3421017" y="1524000"/>
            <a:chExt cx="2855675" cy="2723197"/>
          </a:xfrm>
        </p:grpSpPr>
        <p:sp>
          <p:nvSpPr>
            <p:cNvPr id="15" name="Oval 14"/>
            <p:cNvSpPr/>
            <p:nvPr/>
          </p:nvSpPr>
          <p:spPr>
            <a:xfrm>
              <a:off x="3421017" y="1524000"/>
              <a:ext cx="2855675" cy="2723197"/>
            </a:xfrm>
            <a:prstGeom prst="ellipse">
              <a:avLst/>
            </a:prstGeom>
            <a:solidFill>
              <a:srgbClr val="E82713"/>
            </a:solidFill>
            <a:ln/>
          </p:spPr>
          <p:style>
            <a:lnRef idx="0">
              <a:schemeClr val="accent1"/>
            </a:lnRef>
            <a:fillRef idx="3">
              <a:schemeClr val="accent1"/>
            </a:fillRef>
            <a:effectRef idx="3">
              <a:schemeClr val="accent1"/>
            </a:effectRef>
            <a:fontRef idx="minor">
              <a:schemeClr val="lt1"/>
            </a:fontRef>
          </p:style>
          <p:txBody>
            <a:bodyPr/>
            <a:lstStyle/>
            <a:p>
              <a:pPr lvl="0"/>
              <a:r>
                <a:rPr lang="en-US" sz="2000" b="1" dirty="0" smtClean="0">
                  <a:ln>
                    <a:solidFill>
                      <a:schemeClr val="accent5">
                        <a:lumMod val="75000"/>
                      </a:schemeClr>
                    </a:solidFill>
                  </a:ln>
                  <a:solidFill>
                    <a:srgbClr val="157ACB"/>
                  </a:solidFill>
                </a:rPr>
                <a:t>    </a:t>
              </a:r>
            </a:p>
          </p:txBody>
        </p:sp>
        <p:sp>
          <p:nvSpPr>
            <p:cNvPr id="20" name="TextBox 19"/>
            <p:cNvSpPr txBox="1"/>
            <p:nvPr/>
          </p:nvSpPr>
          <p:spPr>
            <a:xfrm>
              <a:off x="3758442" y="2710990"/>
              <a:ext cx="2122421" cy="400110"/>
            </a:xfrm>
            <a:prstGeom prst="rect">
              <a:avLst/>
            </a:prstGeom>
            <a:solidFill>
              <a:srgbClr val="E92813"/>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000" b="1" dirty="0" smtClean="0">
                  <a:ln>
                    <a:solidFill>
                      <a:schemeClr val="bg1"/>
                    </a:solidFill>
                  </a:ln>
                  <a:solidFill>
                    <a:schemeClr val="bg1"/>
                  </a:solidFill>
                </a:rPr>
                <a:t>Consumers/Public</a:t>
              </a:r>
              <a:endParaRPr lang="en-US" sz="2000" dirty="0">
                <a:ln>
                  <a:solidFill>
                    <a:schemeClr val="bg1"/>
                  </a:solidFill>
                </a:ln>
                <a:solidFill>
                  <a:schemeClr val="bg1"/>
                </a:solidFill>
              </a:endParaRPr>
            </a:p>
          </p:txBody>
        </p:sp>
      </p:grpSp>
      <p:pic>
        <p:nvPicPr>
          <p:cNvPr id="22" name="Picture 21" descr="BestPracticesWiki_140x1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799" y="3835095"/>
            <a:ext cx="1675901" cy="1556193"/>
          </a:xfrm>
          <a:prstGeom prst="rect">
            <a:avLst/>
          </a:prstGeom>
        </p:spPr>
      </p:pic>
    </p:spTree>
    <p:extLst>
      <p:ext uri="{BB962C8B-B14F-4D97-AF65-F5344CB8AC3E}">
        <p14:creationId xmlns:p14="http://schemas.microsoft.com/office/powerpoint/2010/main" val="203290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222E-6 1.11111E-6 L -0.00139 0.10185 " pathEditMode="fixed" rAng="0" ptsTypes="AA">
                                      <p:cBhvr>
                                        <p:cTn id="6" dur="2000" fill="hold"/>
                                        <p:tgtEl>
                                          <p:spTgt spid="21"/>
                                        </p:tgtEl>
                                        <p:attrNameLst>
                                          <p:attrName>ppt_x</p:attrName>
                                          <p:attrName>ppt_y</p:attrName>
                                        </p:attrNameLst>
                                      </p:cBhvr>
                                      <p:rCtr x="-69" y="5093"/>
                                    </p:animMotion>
                                  </p:childTnLst>
                                </p:cTn>
                              </p:par>
                              <p:par>
                                <p:cTn id="7" presetID="0" presetClass="path" presetSubtype="0" accel="50000" decel="50000" fill="hold" nodeType="withEffect">
                                  <p:stCondLst>
                                    <p:cond delay="0"/>
                                  </p:stCondLst>
                                  <p:childTnLst>
                                    <p:animMotion origin="layout" path="M 4.16667E-6 7.40741E-7 L 0.13055 0.05 " pathEditMode="relative" rAng="0" ptsTypes="AA">
                                      <p:cBhvr>
                                        <p:cTn id="8" dur="2000" fill="hold"/>
                                        <p:tgtEl>
                                          <p:spTgt spid="18"/>
                                        </p:tgtEl>
                                        <p:attrNameLst>
                                          <p:attrName>ppt_x</p:attrName>
                                          <p:attrName>ppt_y</p:attrName>
                                        </p:attrNameLst>
                                      </p:cBhvr>
                                      <p:rCtr x="6528" y="2500"/>
                                    </p:animMotion>
                                  </p:childTnLst>
                                </p:cTn>
                              </p:par>
                              <p:par>
                                <p:cTn id="9" presetID="0" presetClass="path" presetSubtype="0" accel="50000" decel="50000" fill="hold" nodeType="withEffect">
                                  <p:stCondLst>
                                    <p:cond delay="0"/>
                                  </p:stCondLst>
                                  <p:childTnLst>
                                    <p:animMotion origin="layout" path="M 2.77778E-7 -3.33333E-6 L -0.11806 0.06366 " pathEditMode="relative" rAng="0" ptsTypes="AA">
                                      <p:cBhvr>
                                        <p:cTn id="10" dur="2000" fill="hold"/>
                                        <p:tgtEl>
                                          <p:spTgt spid="19"/>
                                        </p:tgtEl>
                                        <p:attrNameLst>
                                          <p:attrName>ppt_x</p:attrName>
                                          <p:attrName>ppt_y</p:attrName>
                                        </p:attrNameLst>
                                      </p:cBhvr>
                                      <p:rCtr x="-5903" y="3171"/>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ssolv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How will the Best Practices Wiki work?</a:t>
            </a:r>
            <a:endParaRPr lang="en-US" sz="3600" b="1" dirty="0"/>
          </a:p>
        </p:txBody>
      </p:sp>
      <p:sp>
        <p:nvSpPr>
          <p:cNvPr id="3" name="Content Placeholder 2"/>
          <p:cNvSpPr>
            <a:spLocks noGrp="1"/>
          </p:cNvSpPr>
          <p:nvPr>
            <p:ph idx="1"/>
          </p:nvPr>
        </p:nvSpPr>
        <p:spPr>
          <a:xfrm>
            <a:off x="571500" y="1404824"/>
            <a:ext cx="7975600" cy="4525963"/>
          </a:xfrm>
        </p:spPr>
        <p:txBody>
          <a:bodyPr>
            <a:noAutofit/>
          </a:bodyPr>
          <a:lstStyle/>
          <a:p>
            <a:pPr marL="228600" indent="-228600">
              <a:spcBef>
                <a:spcPts val="600"/>
              </a:spcBef>
              <a:spcAft>
                <a:spcPts val="300"/>
              </a:spcAft>
              <a:buClr>
                <a:srgbClr val="096CC5"/>
              </a:buClr>
              <a:buSzPct val="100000"/>
              <a:buFont typeface="Arial"/>
              <a:buChar char="•"/>
            </a:pPr>
            <a:r>
              <a:rPr lang="en-US" sz="2400" dirty="0"/>
              <a:t>The </a:t>
            </a:r>
            <a:r>
              <a:rPr lang="en-US" sz="2400" dirty="0" smtClean="0"/>
              <a:t>Best Practices </a:t>
            </a:r>
            <a:r>
              <a:rPr lang="en-US" sz="2400" dirty="0"/>
              <a:t>Wiki non-profit will be responsible for </a:t>
            </a:r>
            <a:r>
              <a:rPr lang="en-US" sz="2400" dirty="0" smtClean="0"/>
              <a:t>fund raising, </a:t>
            </a:r>
            <a:r>
              <a:rPr lang="en-US" sz="2400" dirty="0"/>
              <a:t>managing, operating and curating the </a:t>
            </a:r>
            <a:r>
              <a:rPr lang="en-US" sz="2400" dirty="0" smtClean="0"/>
              <a:t>wiki</a:t>
            </a:r>
          </a:p>
          <a:p>
            <a:pPr marL="228600" indent="-228600">
              <a:spcBef>
                <a:spcPts val="600"/>
              </a:spcBef>
              <a:spcAft>
                <a:spcPts val="300"/>
              </a:spcAft>
              <a:buClr>
                <a:srgbClr val="096CC5"/>
              </a:buClr>
              <a:buSzPct val="100000"/>
              <a:buFont typeface="Arial"/>
              <a:buChar char="•"/>
            </a:pPr>
            <a:r>
              <a:rPr lang="en-US" sz="2400" dirty="0" smtClean="0">
                <a:solidFill>
                  <a:srgbClr val="292934"/>
                </a:solidFill>
              </a:rPr>
              <a:t>MediaWiki open source software will be utilized.  This powers Wikipedia and many other wikis, and supports multiple languages</a:t>
            </a:r>
          </a:p>
          <a:p>
            <a:pPr marL="228600" indent="-228600">
              <a:spcBef>
                <a:spcPts val="600"/>
              </a:spcBef>
              <a:spcAft>
                <a:spcPts val="300"/>
              </a:spcAft>
              <a:buClr>
                <a:srgbClr val="096CC5"/>
              </a:buClr>
              <a:buSzPct val="100000"/>
              <a:buFont typeface="Arial"/>
              <a:buChar char="•"/>
            </a:pPr>
            <a:r>
              <a:rPr lang="en-US" sz="2400" dirty="0" smtClean="0">
                <a:solidFill>
                  <a:srgbClr val="292934"/>
                </a:solidFill>
              </a:rPr>
              <a:t>The Semantic MediaWiki extensions will provide enhanced search powers that will also expand collaboration abilities</a:t>
            </a:r>
          </a:p>
          <a:p>
            <a:pPr marL="228600" indent="-228600">
              <a:spcBef>
                <a:spcPts val="600"/>
              </a:spcBef>
              <a:spcAft>
                <a:spcPts val="300"/>
              </a:spcAft>
              <a:buClr>
                <a:srgbClr val="096CC5"/>
              </a:buClr>
              <a:buSzPct val="100000"/>
              <a:buFont typeface="Arial"/>
              <a:buChar char="•"/>
            </a:pPr>
            <a:r>
              <a:rPr lang="en-US" sz="2400" dirty="0" smtClean="0">
                <a:solidFill>
                  <a:srgbClr val="292934"/>
                </a:solidFill>
              </a:rPr>
              <a:t>“Faceted search” portals in specific organizational segments, e.g., executive, management, operations and industry, will refine user searches</a:t>
            </a:r>
          </a:p>
        </p:txBody>
      </p:sp>
    </p:spTree>
    <p:extLst>
      <p:ext uri="{BB962C8B-B14F-4D97-AF65-F5344CB8AC3E}">
        <p14:creationId xmlns:p14="http://schemas.microsoft.com/office/powerpoint/2010/main" val="2201752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How will the Best Practices Wiki work?</a:t>
            </a:r>
            <a:endParaRPr lang="en-US" sz="3600" b="1" dirty="0"/>
          </a:p>
        </p:txBody>
      </p:sp>
      <p:sp>
        <p:nvSpPr>
          <p:cNvPr id="3" name="Content Placeholder 2"/>
          <p:cNvSpPr>
            <a:spLocks noGrp="1"/>
          </p:cNvSpPr>
          <p:nvPr>
            <p:ph idx="1"/>
          </p:nvPr>
        </p:nvSpPr>
        <p:spPr>
          <a:xfrm>
            <a:off x="457200" y="1404824"/>
            <a:ext cx="8229600" cy="4525963"/>
          </a:xfrm>
        </p:spPr>
        <p:txBody>
          <a:bodyPr>
            <a:noAutofit/>
          </a:bodyPr>
          <a:lstStyle/>
          <a:p>
            <a:pPr marL="342900" indent="-342900">
              <a:spcBef>
                <a:spcPts val="600"/>
              </a:spcBef>
              <a:spcAft>
                <a:spcPts val="300"/>
              </a:spcAft>
              <a:buClr>
                <a:srgbClr val="096CC5"/>
              </a:buClr>
              <a:buSzPct val="100000"/>
              <a:buFont typeface="Arial"/>
              <a:buChar char="•"/>
            </a:pPr>
            <a:r>
              <a:rPr lang="en-US" sz="2400" dirty="0" smtClean="0">
                <a:solidFill>
                  <a:srgbClr val="292934"/>
                </a:solidFill>
              </a:rPr>
              <a:t>Each best practice method will be related to additional </a:t>
            </a:r>
            <a:br>
              <a:rPr lang="en-US" sz="2400" dirty="0" smtClean="0">
                <a:solidFill>
                  <a:srgbClr val="292934"/>
                </a:solidFill>
              </a:rPr>
            </a:br>
            <a:r>
              <a:rPr lang="en-US" sz="2400" dirty="0" smtClean="0">
                <a:solidFill>
                  <a:srgbClr val="292934"/>
                </a:solidFill>
              </a:rPr>
              <a:t>in-depth information - articles, case studies, expert opinions, citations and resources</a:t>
            </a:r>
          </a:p>
          <a:p>
            <a:pPr marL="342900" indent="-342900">
              <a:spcBef>
                <a:spcPts val="600"/>
              </a:spcBef>
              <a:spcAft>
                <a:spcPts val="300"/>
              </a:spcAft>
              <a:buClr>
                <a:srgbClr val="096CC5"/>
              </a:buClr>
              <a:buSzPct val="100000"/>
              <a:buFont typeface="Arial"/>
              <a:buChar char="•"/>
            </a:pPr>
            <a:r>
              <a:rPr lang="en-US" sz="2400" dirty="0">
                <a:solidFill>
                  <a:srgbClr val="292934"/>
                </a:solidFill>
              </a:rPr>
              <a:t>C</a:t>
            </a:r>
            <a:r>
              <a:rPr lang="en-US" sz="2400" dirty="0" smtClean="0">
                <a:solidFill>
                  <a:srgbClr val="292934"/>
                </a:solidFill>
              </a:rPr>
              <a:t>ontributors and users comment functions will add depth and specificity for a broad range of users and collaborators</a:t>
            </a:r>
            <a:r>
              <a:rPr lang="en-US" sz="2400" dirty="0" smtClean="0"/>
              <a:t> </a:t>
            </a:r>
          </a:p>
          <a:p>
            <a:pPr marL="0" indent="0">
              <a:buNone/>
            </a:pPr>
            <a:endParaRPr lang="en-US" sz="2400" dirty="0"/>
          </a:p>
        </p:txBody>
      </p:sp>
    </p:spTree>
    <p:extLst>
      <p:ext uri="{BB962C8B-B14F-4D97-AF65-F5344CB8AC3E}">
        <p14:creationId xmlns:p14="http://schemas.microsoft.com/office/powerpoint/2010/main" val="2056766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What is Semantic Wiki? </a:t>
            </a:r>
            <a:endParaRPr lang="en-US" sz="3600" b="1" dirty="0"/>
          </a:p>
        </p:txBody>
      </p:sp>
      <p:sp>
        <p:nvSpPr>
          <p:cNvPr id="3" name="Content Placeholder 2"/>
          <p:cNvSpPr>
            <a:spLocks noGrp="1"/>
          </p:cNvSpPr>
          <p:nvPr>
            <p:ph idx="1"/>
          </p:nvPr>
        </p:nvSpPr>
        <p:spPr/>
        <p:txBody>
          <a:bodyPr/>
          <a:lstStyle/>
          <a:p>
            <a:pPr marL="342900" indent="-342900">
              <a:buClr>
                <a:srgbClr val="096CC5"/>
              </a:buClr>
              <a:buFont typeface="Arial"/>
              <a:buChar char="•"/>
            </a:pPr>
            <a:r>
              <a:rPr lang="en-US" sz="2400" dirty="0" smtClean="0">
                <a:latin typeface="+mj-lt"/>
              </a:rPr>
              <a:t>Faceted search engine – allows indexing and relation of best practices to industry, geography and other factors</a:t>
            </a:r>
          </a:p>
          <a:p>
            <a:pPr marL="342900" indent="-342900">
              <a:buClr>
                <a:srgbClr val="096CC5"/>
              </a:buClr>
              <a:buFont typeface="Arial"/>
              <a:buChar char="•"/>
            </a:pPr>
            <a:r>
              <a:rPr lang="en-US" sz="2400" dirty="0" smtClean="0">
                <a:latin typeface="+mj-lt"/>
              </a:rPr>
              <a:t>Provides </a:t>
            </a:r>
            <a:r>
              <a:rPr lang="en-US" sz="2400" dirty="0">
                <a:latin typeface="+mj-lt"/>
              </a:rPr>
              <a:t>the ability to capture or identify information about the data within pages, and the relationships between pages, in ways that can be queried or </a:t>
            </a:r>
            <a:r>
              <a:rPr lang="en-US" sz="2400" dirty="0" smtClean="0">
                <a:latin typeface="+mj-lt"/>
              </a:rPr>
              <a:t>exported – “ creates new knowledge”</a:t>
            </a:r>
          </a:p>
          <a:p>
            <a:pPr marL="342900" indent="-342900">
              <a:buClr>
                <a:srgbClr val="096CC5"/>
              </a:buClr>
              <a:buFont typeface="Arial"/>
              <a:buChar char="•"/>
            </a:pPr>
            <a:r>
              <a:rPr lang="en-US" sz="2400" dirty="0" smtClean="0"/>
              <a:t>Collaboration potential </a:t>
            </a:r>
          </a:p>
          <a:p>
            <a:pPr marL="342900" indent="-342900">
              <a:buClr>
                <a:srgbClr val="096CC5"/>
              </a:buClr>
              <a:buFont typeface="Arial"/>
              <a:buChar char="•"/>
            </a:pPr>
            <a:r>
              <a:rPr lang="en-US" sz="2400" dirty="0" smtClean="0"/>
              <a:t>Linking and feeding to other best practices websites via “wiki farms”</a:t>
            </a:r>
            <a:endParaRPr lang="en-US" sz="2400" dirty="0"/>
          </a:p>
        </p:txBody>
      </p:sp>
    </p:spTree>
    <p:extLst>
      <p:ext uri="{BB962C8B-B14F-4D97-AF65-F5344CB8AC3E}">
        <p14:creationId xmlns:p14="http://schemas.microsoft.com/office/powerpoint/2010/main" val="40300480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143000"/>
          </a:xfrm>
        </p:spPr>
        <p:txBody>
          <a:bodyPr>
            <a:noAutofit/>
          </a:bodyPr>
          <a:lstStyle/>
          <a:p>
            <a:r>
              <a:rPr lang="en-US" sz="3600" b="1" dirty="0" smtClean="0"/>
              <a:t>Semantic Wiki Example: </a:t>
            </a:r>
            <a:r>
              <a:rPr lang="en-US" sz="3600" b="1" dirty="0" smtClean="0"/>
              <a:t>FCC </a:t>
            </a:r>
            <a:r>
              <a:rPr lang="en-US" sz="3600" b="1" dirty="0"/>
              <a:t>Website </a:t>
            </a:r>
            <a:r>
              <a:rPr lang="en-US" sz="4000" b="1" dirty="0"/>
              <a:t/>
            </a:r>
            <a:br>
              <a:rPr lang="en-US" sz="4000" b="1" dirty="0"/>
            </a:br>
            <a:r>
              <a:rPr lang="en-US" sz="2000" dirty="0"/>
              <a:t>http://www.fcc.gov/search/results/911%20best%20practice</a:t>
            </a:r>
            <a:br>
              <a:rPr lang="en-US" sz="2000" dirty="0"/>
            </a:br>
            <a:endParaRPr lang="en-US" sz="2000" dirty="0"/>
          </a:p>
        </p:txBody>
      </p:sp>
      <p:pic>
        <p:nvPicPr>
          <p:cNvPr id="6" name="Content Placeholder 5" descr="FCC.png"/>
          <p:cNvPicPr>
            <a:picLocks noGrp="1" noChangeAspect="1"/>
          </p:cNvPicPr>
          <p:nvPr>
            <p:ph idx="4294967295"/>
          </p:nvPr>
        </p:nvPicPr>
        <p:blipFill>
          <a:blip r:embed="rId3">
            <a:extLst>
              <a:ext uri="{28A0092B-C50C-407E-A947-70E740481C1C}">
                <a14:useLocalDpi xmlns:a14="http://schemas.microsoft.com/office/drawing/2010/main" val="0"/>
              </a:ext>
            </a:extLst>
          </a:blip>
          <a:srcRect t="18282" b="18282"/>
          <a:stretch>
            <a:fillRect/>
          </a:stretch>
        </p:blipFill>
        <p:spPr>
          <a:xfrm>
            <a:off x="0" y="1366838"/>
            <a:ext cx="7805738" cy="4625975"/>
          </a:xfrm>
        </p:spPr>
      </p:pic>
    </p:spTree>
    <p:extLst>
      <p:ext uri="{BB962C8B-B14F-4D97-AF65-F5344CB8AC3E}">
        <p14:creationId xmlns:p14="http://schemas.microsoft.com/office/powerpoint/2010/main" val="30353370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587"/>
          </a:xfrm>
        </p:spPr>
        <p:txBody>
          <a:bodyPr>
            <a:normAutofit fontScale="90000"/>
          </a:bodyPr>
          <a:lstStyle/>
          <a:p>
            <a:r>
              <a:rPr lang="en-US" sz="3600" b="1" dirty="0" smtClean="0"/>
              <a:t>Semantic Wiki </a:t>
            </a:r>
            <a:r>
              <a:rPr lang="en-US" sz="3600" b="1" dirty="0" smtClean="0"/>
              <a:t>example: </a:t>
            </a:r>
            <a:r>
              <a:rPr lang="en-US" sz="3600" b="1" dirty="0" smtClean="0"/>
              <a:t>Hoyt </a:t>
            </a:r>
            <a:r>
              <a:rPr lang="en-US" sz="3600" b="1" dirty="0" smtClean="0"/>
              <a:t>Group  </a:t>
            </a:r>
            <a:r>
              <a:rPr lang="en-US" sz="3600" b="1" dirty="0" smtClean="0"/>
              <a:t/>
            </a:r>
            <a:br>
              <a:rPr lang="en-US" sz="3600" b="1" dirty="0" smtClean="0"/>
            </a:br>
            <a:r>
              <a:rPr lang="en-US" sz="2000" dirty="0" smtClean="0"/>
              <a:t>(</a:t>
            </a:r>
            <a:r>
              <a:rPr lang="pl-PL" sz="2000" dirty="0"/>
              <a:t>http://54.235.240.9/</a:t>
            </a:r>
            <a:r>
              <a:rPr lang="pl-PL" sz="2000" dirty="0" err="1"/>
              <a:t>view</a:t>
            </a:r>
            <a:r>
              <a:rPr lang="pl-PL" sz="2000" dirty="0"/>
              <a:t>/</a:t>
            </a:r>
            <a:r>
              <a:rPr lang="pl-PL" sz="2000" dirty="0" err="1"/>
              <a:t>Main_Page</a:t>
            </a:r>
            <a:r>
              <a:rPr lang="en-US" sz="2000" dirty="0"/>
              <a:t>)</a:t>
            </a:r>
            <a:endParaRPr lang="en-US" sz="2000" dirty="0"/>
          </a:p>
        </p:txBody>
      </p:sp>
      <p:pic>
        <p:nvPicPr>
          <p:cNvPr id="4" name="Content Placeholder 3" descr="Hoyt Group - Faceted Search.png"/>
          <p:cNvPicPr>
            <a:picLocks noGrp="1" noChangeAspect="1"/>
          </p:cNvPicPr>
          <p:nvPr>
            <p:ph idx="1"/>
          </p:nvPr>
        </p:nvPicPr>
        <p:blipFill>
          <a:blip r:embed="rId3">
            <a:extLst>
              <a:ext uri="{28A0092B-C50C-407E-A947-70E740481C1C}">
                <a14:useLocalDpi xmlns:a14="http://schemas.microsoft.com/office/drawing/2010/main" val="0"/>
              </a:ext>
            </a:extLst>
          </a:blip>
          <a:srcRect l="-15561" r="-15561"/>
          <a:stretch>
            <a:fillRect/>
          </a:stretch>
        </p:blipFill>
        <p:spPr>
          <a:xfrm>
            <a:off x="340252" y="1231515"/>
            <a:ext cx="8075612" cy="5420016"/>
          </a:xfrm>
        </p:spPr>
      </p:pic>
    </p:spTree>
    <p:extLst>
      <p:ext uri="{BB962C8B-B14F-4D97-AF65-F5344CB8AC3E}">
        <p14:creationId xmlns:p14="http://schemas.microsoft.com/office/powerpoint/2010/main" val="40218323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8"/>
            <a:ext cx="8229600" cy="1143000"/>
          </a:xfrm>
        </p:spPr>
        <p:txBody>
          <a:bodyPr>
            <a:normAutofit fontScale="90000"/>
          </a:bodyPr>
          <a:lstStyle/>
          <a:p>
            <a:r>
              <a:rPr lang="en-US" b="1" dirty="0" smtClean="0"/>
              <a:t>“Local” Best Practices Wikis </a:t>
            </a:r>
            <a:br>
              <a:rPr lang="en-US" b="1" dirty="0" smtClean="0"/>
            </a:b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67622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3060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Local Best Practices Wikis</a:t>
            </a:r>
            <a:endParaRPr lang="en-US" sz="3600" b="1" dirty="0"/>
          </a:p>
        </p:txBody>
      </p:sp>
      <p:sp>
        <p:nvSpPr>
          <p:cNvPr id="3" name="Content Placeholder 2"/>
          <p:cNvSpPr>
            <a:spLocks noGrp="1"/>
          </p:cNvSpPr>
          <p:nvPr>
            <p:ph idx="1"/>
          </p:nvPr>
        </p:nvSpPr>
        <p:spPr/>
        <p:txBody>
          <a:bodyPr/>
          <a:lstStyle/>
          <a:p>
            <a:pPr marL="342900" indent="-342900">
              <a:buClr>
                <a:srgbClr val="096CC5"/>
              </a:buClr>
              <a:buFont typeface="Arial"/>
              <a:buChar char="•"/>
            </a:pPr>
            <a:r>
              <a:rPr lang="en-US" sz="2400" dirty="0" smtClean="0"/>
              <a:t>Wiki Farms – centralized administration of independent wikis running the same software</a:t>
            </a:r>
          </a:p>
          <a:p>
            <a:pPr marL="342900" indent="-342900">
              <a:buClr>
                <a:srgbClr val="096CC5"/>
              </a:buClr>
              <a:buFont typeface="Arial"/>
              <a:buChar char="•"/>
            </a:pPr>
            <a:r>
              <a:rPr lang="en-US" sz="2400" dirty="0" smtClean="0"/>
              <a:t>Wikia –  wiki farm established in 2004 hosts </a:t>
            </a:r>
            <a:r>
              <a:rPr lang="en-US" dirty="0" smtClean="0"/>
              <a:t>100,000+</a:t>
            </a:r>
            <a:r>
              <a:rPr lang="en-US" sz="2400" dirty="0" smtClean="0"/>
              <a:t> </a:t>
            </a:r>
            <a:r>
              <a:rPr lang="en-US" sz="2400" dirty="0" smtClean="0"/>
              <a:t>wikis on WikiMedia software at very low cost</a:t>
            </a:r>
          </a:p>
          <a:p>
            <a:pPr marL="342900" indent="-342900">
              <a:buClr>
                <a:srgbClr val="096CC5"/>
              </a:buClr>
              <a:buFont typeface="Arial"/>
              <a:buChar char="•"/>
            </a:pPr>
            <a:r>
              <a:rPr lang="en-US" sz="2400" dirty="0" smtClean="0"/>
              <a:t>Local Best Practices Wikis can:</a:t>
            </a:r>
          </a:p>
          <a:p>
            <a:pPr lvl="1">
              <a:buSzPct val="100000"/>
              <a:buFont typeface="Lucida Grande"/>
              <a:buChar char="-"/>
            </a:pPr>
            <a:r>
              <a:rPr lang="en-US" sz="2000" dirty="0" smtClean="0"/>
              <a:t>Allow creation of specialized local wiki that focuses on a specific type or area of best practices to match the organization needs</a:t>
            </a:r>
          </a:p>
          <a:p>
            <a:pPr lvl="1">
              <a:buSzPct val="100000"/>
              <a:buFont typeface="Lucida Grande"/>
              <a:buChar char="-"/>
            </a:pPr>
            <a:r>
              <a:rPr lang="en-US" sz="2000" dirty="0" smtClean="0"/>
              <a:t>Apply best practices for internal control within local organization</a:t>
            </a:r>
          </a:p>
          <a:p>
            <a:pPr lvl="1">
              <a:buSzPct val="100000"/>
              <a:buFont typeface="Lucida Grande"/>
              <a:buChar char="-"/>
            </a:pPr>
            <a:r>
              <a:rPr lang="en-US" sz="2000" dirty="0" smtClean="0"/>
              <a:t>Cross-update local wiki from Best Practices Wiki or with local content</a:t>
            </a:r>
          </a:p>
        </p:txBody>
      </p:sp>
    </p:spTree>
    <p:extLst>
      <p:ext uri="{BB962C8B-B14F-4D97-AF65-F5344CB8AC3E}">
        <p14:creationId xmlns:p14="http://schemas.microsoft.com/office/powerpoint/2010/main" val="28703767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14" y="116361"/>
            <a:ext cx="8967686" cy="990600"/>
          </a:xfrm>
        </p:spPr>
        <p:txBody>
          <a:bodyPr/>
          <a:lstStyle/>
          <a:p>
            <a:pPr algn="l"/>
            <a:r>
              <a:rPr lang="en-US" sz="3600" b="1" dirty="0" smtClean="0">
                <a:solidFill>
                  <a:srgbClr val="FFFFFF"/>
                </a:solidFill>
              </a:rPr>
              <a:t>Best Practices Wiki: </a:t>
            </a:r>
            <a:r>
              <a:rPr lang="en-US" sz="3600" b="1" dirty="0" smtClean="0"/>
              <a:t>Content Development</a:t>
            </a:r>
            <a:endParaRPr lang="en-US" sz="3600" b="1" dirty="0"/>
          </a:p>
        </p:txBody>
      </p:sp>
      <p:grpSp>
        <p:nvGrpSpPr>
          <p:cNvPr id="3" name="Group 2"/>
          <p:cNvGrpSpPr/>
          <p:nvPr/>
        </p:nvGrpSpPr>
        <p:grpSpPr>
          <a:xfrm>
            <a:off x="921755" y="1518066"/>
            <a:ext cx="7244655" cy="2448567"/>
            <a:chOff x="909055" y="1733966"/>
            <a:chExt cx="7244655" cy="2141147"/>
          </a:xfrm>
        </p:grpSpPr>
        <p:grpSp>
          <p:nvGrpSpPr>
            <p:cNvPr id="13" name="Group 12"/>
            <p:cNvGrpSpPr/>
            <p:nvPr/>
          </p:nvGrpSpPr>
          <p:grpSpPr>
            <a:xfrm>
              <a:off x="3284658" y="1733966"/>
              <a:ext cx="4869052" cy="2141147"/>
              <a:chOff x="879616" y="567916"/>
              <a:chExt cx="4439676" cy="964803"/>
            </a:xfrm>
          </p:grpSpPr>
          <p:sp>
            <p:nvSpPr>
              <p:cNvPr id="14" name="Round Same Side Corner Rectangle 13"/>
              <p:cNvSpPr/>
              <p:nvPr/>
            </p:nvSpPr>
            <p:spPr>
              <a:xfrm rot="5400000">
                <a:off x="2609332" y="-1161800"/>
                <a:ext cx="964803" cy="4424236"/>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 Same Side Corner Rectangle 4"/>
              <p:cNvSpPr/>
              <p:nvPr/>
            </p:nvSpPr>
            <p:spPr>
              <a:xfrm>
                <a:off x="942154" y="620516"/>
                <a:ext cx="4377138"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3810" rIns="3810" bIns="3810" numCol="1" spcCol="1270" anchor="ctr" anchorCtr="0">
                <a:noAutofit/>
              </a:bodyPr>
              <a:lstStyle/>
              <a:p>
                <a:pPr marL="228600" lvl="1" indent="-119063" algn="l" defTabSz="266700">
                  <a:lnSpc>
                    <a:spcPct val="90000"/>
                  </a:lnSpc>
                  <a:spcBef>
                    <a:spcPct val="0"/>
                  </a:spcBef>
                  <a:spcAft>
                    <a:spcPct val="15000"/>
                  </a:spcAft>
                  <a:buChar char="••"/>
                </a:pPr>
                <a:r>
                  <a:rPr lang="en-US" sz="1600" kern="1200" dirty="0" smtClean="0"/>
                  <a:t>Philanthropy and donors that support non-profits</a:t>
                </a:r>
              </a:p>
              <a:p>
                <a:pPr marL="228600" lvl="1" indent="-119063" algn="l" defTabSz="266700">
                  <a:lnSpc>
                    <a:spcPct val="90000"/>
                  </a:lnSpc>
                  <a:spcBef>
                    <a:spcPct val="0"/>
                  </a:spcBef>
                  <a:spcAft>
                    <a:spcPct val="15000"/>
                  </a:spcAft>
                  <a:buChar char="••"/>
                </a:pPr>
                <a:r>
                  <a:rPr lang="en-US" sz="1600" dirty="0" smtClean="0"/>
                  <a:t>Business, industry and trade groups</a:t>
                </a:r>
              </a:p>
              <a:p>
                <a:pPr marL="228600" lvl="1" indent="-119063" algn="l" defTabSz="266700">
                  <a:lnSpc>
                    <a:spcPct val="90000"/>
                  </a:lnSpc>
                  <a:spcBef>
                    <a:spcPct val="0"/>
                  </a:spcBef>
                  <a:spcAft>
                    <a:spcPct val="15000"/>
                  </a:spcAft>
                  <a:buChar char="••"/>
                </a:pPr>
                <a:r>
                  <a:rPr lang="en-US" sz="1600" dirty="0" smtClean="0"/>
                  <a:t>Incubator and entrepreneurial support groups</a:t>
                </a:r>
              </a:p>
              <a:p>
                <a:pPr marL="228600" lvl="1" indent="-119063" algn="l" defTabSz="266700">
                  <a:lnSpc>
                    <a:spcPct val="90000"/>
                  </a:lnSpc>
                  <a:spcBef>
                    <a:spcPct val="0"/>
                  </a:spcBef>
                  <a:spcAft>
                    <a:spcPct val="15000"/>
                  </a:spcAft>
                  <a:buChar char="••"/>
                </a:pPr>
                <a:r>
                  <a:rPr lang="en-US" sz="1600" kern="1200" dirty="0" smtClean="0"/>
                  <a:t>Best practice practitioners</a:t>
                </a:r>
              </a:p>
              <a:p>
                <a:pPr marL="228600" lvl="1" indent="-119063" algn="l" defTabSz="266700">
                  <a:lnSpc>
                    <a:spcPct val="90000"/>
                  </a:lnSpc>
                  <a:spcBef>
                    <a:spcPct val="0"/>
                  </a:spcBef>
                  <a:spcAft>
                    <a:spcPct val="15000"/>
                  </a:spcAft>
                  <a:buChar char="••"/>
                </a:pPr>
                <a:r>
                  <a:rPr lang="en-US" sz="1600" dirty="0" smtClean="0"/>
                  <a:t>Best practice experts, consultants, and advisors </a:t>
                </a:r>
              </a:p>
              <a:p>
                <a:pPr marL="228600" lvl="1" indent="-119063" algn="l" defTabSz="266700">
                  <a:lnSpc>
                    <a:spcPct val="90000"/>
                  </a:lnSpc>
                  <a:spcBef>
                    <a:spcPct val="0"/>
                  </a:spcBef>
                  <a:spcAft>
                    <a:spcPct val="15000"/>
                  </a:spcAft>
                  <a:buChar char="••"/>
                </a:pPr>
                <a:r>
                  <a:rPr lang="en-US" sz="1600" kern="1200" dirty="0" smtClean="0"/>
                  <a:t>Small Business Administration</a:t>
                </a:r>
              </a:p>
              <a:p>
                <a:pPr marL="228600" lvl="1" indent="-119063" algn="l" defTabSz="266700">
                  <a:lnSpc>
                    <a:spcPct val="90000"/>
                  </a:lnSpc>
                  <a:spcBef>
                    <a:spcPct val="0"/>
                  </a:spcBef>
                  <a:spcAft>
                    <a:spcPct val="15000"/>
                  </a:spcAft>
                  <a:buChar char="••"/>
                </a:pPr>
                <a:r>
                  <a:rPr lang="en-US" sz="1600" dirty="0" smtClean="0"/>
                  <a:t>Private financiers of businesses</a:t>
                </a:r>
              </a:p>
              <a:p>
                <a:pPr marL="228600" lvl="1" indent="-119063" algn="l" defTabSz="266700">
                  <a:lnSpc>
                    <a:spcPct val="90000"/>
                  </a:lnSpc>
                  <a:spcBef>
                    <a:spcPct val="0"/>
                  </a:spcBef>
                  <a:spcAft>
                    <a:spcPct val="15000"/>
                  </a:spcAft>
                  <a:buChar char="••"/>
                </a:pPr>
                <a:r>
                  <a:rPr lang="en-US" sz="1600" kern="1200" dirty="0" smtClean="0"/>
                  <a:t>Business Schools</a:t>
                </a:r>
                <a:endParaRPr lang="en-US" sz="1600" kern="1200" dirty="0"/>
              </a:p>
            </p:txBody>
          </p:sp>
        </p:grpSp>
        <p:sp>
          <p:nvSpPr>
            <p:cNvPr id="12" name="Rectangle 11"/>
            <p:cNvSpPr/>
            <p:nvPr/>
          </p:nvSpPr>
          <p:spPr>
            <a:xfrm>
              <a:off x="909055" y="1733966"/>
              <a:ext cx="2392538" cy="2141147"/>
            </a:xfrm>
            <a:prstGeom prst="rect">
              <a:avLst/>
            </a:prstGeom>
            <a:solidFill>
              <a:srgbClr val="FFFFFF"/>
            </a:solidFill>
            <a:ln w="25400">
              <a:solidFill>
                <a:srgbClr val="F7AD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cap="all" dirty="0" smtClean="0">
                  <a:solidFill>
                    <a:srgbClr val="096CC5"/>
                  </a:solidFill>
                </a:rPr>
                <a:t>Contributors</a:t>
              </a:r>
            </a:p>
            <a:p>
              <a:pPr marL="452438" indent="-220663">
                <a:buFont typeface="Arial"/>
                <a:buChar char="•"/>
              </a:pPr>
              <a:r>
                <a:rPr lang="en-US" sz="2000" dirty="0" smtClean="0">
                  <a:solidFill>
                    <a:srgbClr val="096CC5"/>
                  </a:solidFill>
                </a:rPr>
                <a:t>Experts</a:t>
              </a:r>
            </a:p>
            <a:p>
              <a:pPr marL="452438" indent="-220663">
                <a:buFont typeface="Arial"/>
                <a:buChar char="•"/>
              </a:pPr>
              <a:r>
                <a:rPr lang="en-US" sz="2000" dirty="0" smtClean="0">
                  <a:solidFill>
                    <a:srgbClr val="096CC5"/>
                  </a:solidFill>
                </a:rPr>
                <a:t>Practitioners</a:t>
              </a:r>
            </a:p>
            <a:p>
              <a:pPr marL="452438" indent="-220663">
                <a:buFont typeface="Arial"/>
                <a:buChar char="•"/>
              </a:pPr>
              <a:r>
                <a:rPr lang="en-US" sz="2000" dirty="0" smtClean="0">
                  <a:solidFill>
                    <a:srgbClr val="096CC5"/>
                  </a:solidFill>
                </a:rPr>
                <a:t>Organizations</a:t>
              </a:r>
            </a:p>
            <a:p>
              <a:pPr marL="285750" indent="-285750" algn="ctr">
                <a:buFontTx/>
                <a:buChar char="-"/>
              </a:pPr>
              <a:endParaRPr lang="en-US" dirty="0">
                <a:solidFill>
                  <a:schemeClr val="tx2"/>
                </a:solidFill>
              </a:endParaRPr>
            </a:p>
          </p:txBody>
        </p:sp>
      </p:grpSp>
      <p:grpSp>
        <p:nvGrpSpPr>
          <p:cNvPr id="22" name="Group 21"/>
          <p:cNvGrpSpPr/>
          <p:nvPr/>
        </p:nvGrpSpPr>
        <p:grpSpPr>
          <a:xfrm>
            <a:off x="3343613" y="4185978"/>
            <a:ext cx="4848653" cy="2316422"/>
            <a:chOff x="1252337" y="-7812"/>
            <a:chExt cx="5056981" cy="964803"/>
          </a:xfrm>
        </p:grpSpPr>
        <p:sp>
          <p:nvSpPr>
            <p:cNvPr id="23" name="Round Same Side Corner Rectangle 22"/>
            <p:cNvSpPr/>
            <p:nvPr/>
          </p:nvSpPr>
          <p:spPr>
            <a:xfrm rot="5400000">
              <a:off x="3298426" y="-2053901"/>
              <a:ext cx="964803" cy="5056981"/>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4"/>
            <p:cNvSpPr/>
            <p:nvPr/>
          </p:nvSpPr>
          <p:spPr>
            <a:xfrm>
              <a:off x="1279582" y="40691"/>
              <a:ext cx="4645694"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2672" tIns="3810" rIns="3810" bIns="3810" numCol="1" spcCol="1270" anchor="ctr" anchorCtr="0">
              <a:noAutofit/>
            </a:bodyPr>
            <a:lstStyle/>
            <a:p>
              <a:pPr marL="231775" lvl="1" indent="-122238" algn="l" defTabSz="266700">
                <a:lnSpc>
                  <a:spcPct val="90000"/>
                </a:lnSpc>
                <a:spcBef>
                  <a:spcPct val="0"/>
                </a:spcBef>
                <a:spcAft>
                  <a:spcPct val="15000"/>
                </a:spcAft>
                <a:buChar char="••"/>
              </a:pPr>
              <a:r>
                <a:rPr lang="en-US" sz="1600" kern="1200" dirty="0" smtClean="0"/>
                <a:t>Best practice </a:t>
              </a:r>
              <a:r>
                <a:rPr lang="en-US" sz="1600" dirty="0"/>
                <a:t>a</a:t>
              </a:r>
              <a:r>
                <a:rPr lang="en-US" sz="1600" kern="1200" dirty="0" smtClean="0"/>
                <a:t>rticles and monographs</a:t>
              </a:r>
            </a:p>
            <a:p>
              <a:pPr marL="231775" lvl="1" indent="-122238" algn="l" defTabSz="266700">
                <a:lnSpc>
                  <a:spcPct val="90000"/>
                </a:lnSpc>
                <a:spcBef>
                  <a:spcPct val="0"/>
                </a:spcBef>
                <a:spcAft>
                  <a:spcPct val="15000"/>
                </a:spcAft>
                <a:buChar char="••"/>
              </a:pPr>
              <a:r>
                <a:rPr lang="en-US" sz="1600" dirty="0" smtClean="0"/>
                <a:t>Best Practice Methods&amp; Rules of Thumb</a:t>
              </a:r>
            </a:p>
            <a:p>
              <a:pPr marL="231775" lvl="1" indent="-122238" algn="l" defTabSz="266700">
                <a:lnSpc>
                  <a:spcPct val="90000"/>
                </a:lnSpc>
                <a:spcBef>
                  <a:spcPct val="0"/>
                </a:spcBef>
                <a:spcAft>
                  <a:spcPct val="15000"/>
                </a:spcAft>
                <a:buChar char="••"/>
              </a:pPr>
              <a:r>
                <a:rPr lang="en-US" sz="1600" kern="1200" dirty="0" smtClean="0"/>
                <a:t>Citations, links and media</a:t>
              </a:r>
            </a:p>
            <a:p>
              <a:pPr marL="231775" lvl="1" indent="-122238" algn="l" defTabSz="266700">
                <a:lnSpc>
                  <a:spcPct val="90000"/>
                </a:lnSpc>
                <a:spcBef>
                  <a:spcPct val="0"/>
                </a:spcBef>
                <a:spcAft>
                  <a:spcPct val="15000"/>
                </a:spcAft>
                <a:buChar char="••"/>
              </a:pPr>
              <a:r>
                <a:rPr lang="en-US" sz="1600" dirty="0" smtClean="0"/>
                <a:t>Case studies</a:t>
              </a:r>
            </a:p>
            <a:p>
              <a:pPr marL="231775" lvl="1" indent="-122238" algn="l" defTabSz="266700">
                <a:lnSpc>
                  <a:spcPct val="90000"/>
                </a:lnSpc>
                <a:spcBef>
                  <a:spcPct val="0"/>
                </a:spcBef>
                <a:spcAft>
                  <a:spcPct val="15000"/>
                </a:spcAft>
                <a:buChar char="••"/>
              </a:pPr>
              <a:endParaRPr lang="en-US" sz="1600" kern="1200" dirty="0"/>
            </a:p>
            <a:p>
              <a:pPr marL="57150" lvl="1" indent="-57150" algn="l" defTabSz="266700">
                <a:lnSpc>
                  <a:spcPct val="90000"/>
                </a:lnSpc>
                <a:spcBef>
                  <a:spcPct val="0"/>
                </a:spcBef>
                <a:spcAft>
                  <a:spcPct val="15000"/>
                </a:spcAft>
                <a:buChar char="••"/>
              </a:pPr>
              <a:endParaRPr lang="en-US" sz="1600" dirty="0" smtClean="0"/>
            </a:p>
          </p:txBody>
        </p:sp>
      </p:grpSp>
      <p:sp>
        <p:nvSpPr>
          <p:cNvPr id="4" name="TextBox 3"/>
          <p:cNvSpPr txBox="1"/>
          <p:nvPr/>
        </p:nvSpPr>
        <p:spPr>
          <a:xfrm>
            <a:off x="2133600" y="4421230"/>
            <a:ext cx="1236136" cy="2170070"/>
          </a:xfrm>
          <a:prstGeom prst="rect">
            <a:avLst/>
          </a:prstGeom>
          <a:solidFill>
            <a:schemeClr val="bg1"/>
          </a:solidFill>
        </p:spPr>
        <p:txBody>
          <a:bodyPr wrap="square" rtlCol="0">
            <a:spAutoFit/>
          </a:bodyPr>
          <a:lstStyle/>
          <a:p>
            <a:endParaRPr lang="en-US" dirty="0"/>
          </a:p>
        </p:txBody>
      </p:sp>
      <p:pic>
        <p:nvPicPr>
          <p:cNvPr id="16" name="Picture 15" descr="BestPracticesWiki_140x1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313" y="4206976"/>
            <a:ext cx="2387190" cy="2295425"/>
          </a:xfrm>
          <a:prstGeom prst="rect">
            <a:avLst/>
          </a:prstGeom>
          <a:solidFill>
            <a:schemeClr val="bg1"/>
          </a:solidFill>
          <a:ln w="28575" cmpd="sng">
            <a:solidFill>
              <a:srgbClr val="F7AD00"/>
            </a:solidFill>
          </a:ln>
        </p:spPr>
      </p:pic>
    </p:spTree>
    <p:extLst>
      <p:ext uri="{BB962C8B-B14F-4D97-AF65-F5344CB8AC3E}">
        <p14:creationId xmlns:p14="http://schemas.microsoft.com/office/powerpoint/2010/main" val="22396943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6100" y="87845"/>
            <a:ext cx="7688263" cy="1143000"/>
          </a:xfrm>
        </p:spPr>
        <p:txBody>
          <a:bodyPr>
            <a:noAutofit/>
          </a:bodyPr>
          <a:lstStyle/>
          <a:p>
            <a:pPr algn="l"/>
            <a:r>
              <a:rPr lang="en-US" sz="3600" b="1" dirty="0" smtClean="0"/>
              <a:t>Who will contribute best practices?</a:t>
            </a:r>
            <a:endParaRPr lang="en-US" sz="3600" b="1" dirty="0"/>
          </a:p>
        </p:txBody>
      </p:sp>
      <p:sp>
        <p:nvSpPr>
          <p:cNvPr id="79" name="Oval 78"/>
          <p:cNvSpPr/>
          <p:nvPr/>
        </p:nvSpPr>
        <p:spPr>
          <a:xfrm>
            <a:off x="2285999" y="1625599"/>
            <a:ext cx="4805657" cy="4544533"/>
          </a:xfrm>
          <a:prstGeom prst="ellipse">
            <a:avLst/>
          </a:prstGeom>
          <a:noFill/>
          <a:ln w="28575" cmpd="sng">
            <a:solidFill>
              <a:srgbClr val="E827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7" name="Group 76"/>
          <p:cNvGrpSpPr/>
          <p:nvPr/>
        </p:nvGrpSpPr>
        <p:grpSpPr>
          <a:xfrm>
            <a:off x="1659467" y="1230845"/>
            <a:ext cx="5990279" cy="5519229"/>
            <a:chOff x="1514285" y="1092729"/>
            <a:chExt cx="6203194" cy="5826675"/>
          </a:xfrm>
        </p:grpSpPr>
        <p:grpSp>
          <p:nvGrpSpPr>
            <p:cNvPr id="48" name="Group 47"/>
            <p:cNvGrpSpPr/>
            <p:nvPr/>
          </p:nvGrpSpPr>
          <p:grpSpPr>
            <a:xfrm>
              <a:off x="1514285" y="3458904"/>
              <a:ext cx="1614351" cy="1348680"/>
              <a:chOff x="5460965" y="1054049"/>
              <a:chExt cx="1614351" cy="1016589"/>
            </a:xfrm>
          </p:grpSpPr>
          <p:sp>
            <p:nvSpPr>
              <p:cNvPr id="49" name="Rounded Rectangle 48"/>
              <p:cNvSpPr/>
              <p:nvPr/>
            </p:nvSpPr>
            <p:spPr>
              <a:xfrm>
                <a:off x="5460965" y="1054049"/>
                <a:ext cx="1614351" cy="101658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0" name="Rounded Rectangle 4"/>
              <p:cNvSpPr/>
              <p:nvPr/>
            </p:nvSpPr>
            <p:spPr>
              <a:xfrm>
                <a:off x="5510591" y="1103675"/>
                <a:ext cx="1515099" cy="9173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smtClean="0"/>
                  <a:t>Best practice experts, consultants and advisors</a:t>
                </a:r>
                <a:endParaRPr lang="en-US" sz="1600" kern="1200" dirty="0"/>
              </a:p>
            </p:txBody>
          </p:sp>
        </p:grpSp>
        <p:grpSp>
          <p:nvGrpSpPr>
            <p:cNvPr id="51" name="Group 50"/>
            <p:cNvGrpSpPr/>
            <p:nvPr/>
          </p:nvGrpSpPr>
          <p:grpSpPr>
            <a:xfrm>
              <a:off x="1956629" y="1930633"/>
              <a:ext cx="1663857" cy="1224492"/>
              <a:chOff x="3635190" y="-179261"/>
              <a:chExt cx="1280953" cy="1014128"/>
            </a:xfrm>
          </p:grpSpPr>
          <p:sp>
            <p:nvSpPr>
              <p:cNvPr id="52" name="Rounded Rectangle 51"/>
              <p:cNvSpPr/>
              <p:nvPr/>
            </p:nvSpPr>
            <p:spPr>
              <a:xfrm>
                <a:off x="3635190" y="-179261"/>
                <a:ext cx="1280953" cy="101412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3" name="Rounded Rectangle 4"/>
              <p:cNvSpPr/>
              <p:nvPr/>
            </p:nvSpPr>
            <p:spPr>
              <a:xfrm>
                <a:off x="3684696" y="-129755"/>
                <a:ext cx="1181941" cy="915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600" kern="1200" dirty="0" smtClean="0"/>
                  <a:t>Best practice practitioners</a:t>
                </a:r>
                <a:endParaRPr lang="en-US" sz="1600" kern="1200" dirty="0"/>
              </a:p>
            </p:txBody>
          </p:sp>
        </p:grpSp>
        <p:grpSp>
          <p:nvGrpSpPr>
            <p:cNvPr id="54" name="Group 53"/>
            <p:cNvGrpSpPr/>
            <p:nvPr/>
          </p:nvGrpSpPr>
          <p:grpSpPr>
            <a:xfrm>
              <a:off x="3786585" y="1092729"/>
              <a:ext cx="1663857" cy="1224492"/>
              <a:chOff x="3635190" y="-179261"/>
              <a:chExt cx="1280953" cy="1014128"/>
            </a:xfrm>
          </p:grpSpPr>
          <p:sp>
            <p:nvSpPr>
              <p:cNvPr id="55" name="Rounded Rectangle 54"/>
              <p:cNvSpPr/>
              <p:nvPr/>
            </p:nvSpPr>
            <p:spPr>
              <a:xfrm>
                <a:off x="3635190" y="-179261"/>
                <a:ext cx="1280953" cy="101412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6" name="Rounded Rectangle 4"/>
              <p:cNvSpPr/>
              <p:nvPr/>
            </p:nvSpPr>
            <p:spPr>
              <a:xfrm>
                <a:off x="3684696" y="-129755"/>
                <a:ext cx="1181941" cy="915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600" kern="1200" dirty="0" smtClean="0"/>
                  <a:t>Philanthropy and donors that support </a:t>
                </a:r>
                <a:br>
                  <a:rPr lang="en-US" sz="1600" kern="1200" dirty="0" smtClean="0"/>
                </a:br>
                <a:r>
                  <a:rPr lang="en-US" sz="1600" kern="1200" dirty="0" smtClean="0"/>
                  <a:t>non-profits</a:t>
                </a:r>
                <a:endParaRPr lang="en-US" sz="1600" kern="1200" dirty="0"/>
              </a:p>
            </p:txBody>
          </p:sp>
        </p:grpSp>
        <p:grpSp>
          <p:nvGrpSpPr>
            <p:cNvPr id="57" name="Group 56"/>
            <p:cNvGrpSpPr/>
            <p:nvPr/>
          </p:nvGrpSpPr>
          <p:grpSpPr>
            <a:xfrm>
              <a:off x="5540000" y="1930633"/>
              <a:ext cx="1663857" cy="1224492"/>
              <a:chOff x="3635190" y="-179261"/>
              <a:chExt cx="1280953" cy="1014128"/>
            </a:xfrm>
          </p:grpSpPr>
          <p:sp>
            <p:nvSpPr>
              <p:cNvPr id="58" name="Rounded Rectangle 57"/>
              <p:cNvSpPr/>
              <p:nvPr/>
            </p:nvSpPr>
            <p:spPr>
              <a:xfrm>
                <a:off x="3635190" y="-179261"/>
                <a:ext cx="1280953" cy="101412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9" name="Rounded Rectangle 4"/>
              <p:cNvSpPr/>
              <p:nvPr/>
            </p:nvSpPr>
            <p:spPr>
              <a:xfrm>
                <a:off x="3684696" y="-129755"/>
                <a:ext cx="1181941" cy="915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600" kern="1200" dirty="0" smtClean="0"/>
                  <a:t>Business, industry, and trade groups</a:t>
                </a:r>
                <a:endParaRPr lang="en-US" sz="1600" kern="1200" dirty="0"/>
              </a:p>
            </p:txBody>
          </p:sp>
        </p:grpSp>
        <p:grpSp>
          <p:nvGrpSpPr>
            <p:cNvPr id="60" name="Group 59"/>
            <p:cNvGrpSpPr/>
            <p:nvPr/>
          </p:nvGrpSpPr>
          <p:grpSpPr>
            <a:xfrm>
              <a:off x="5540001" y="5082666"/>
              <a:ext cx="1663856" cy="1224492"/>
              <a:chOff x="3635190" y="-179261"/>
              <a:chExt cx="1280953" cy="1014128"/>
            </a:xfrm>
          </p:grpSpPr>
          <p:sp>
            <p:nvSpPr>
              <p:cNvPr id="61" name="Rounded Rectangle 60"/>
              <p:cNvSpPr/>
              <p:nvPr/>
            </p:nvSpPr>
            <p:spPr>
              <a:xfrm>
                <a:off x="3635190" y="-179261"/>
                <a:ext cx="1280953" cy="101412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2" name="Rounded Rectangle 4"/>
              <p:cNvSpPr/>
              <p:nvPr/>
            </p:nvSpPr>
            <p:spPr>
              <a:xfrm>
                <a:off x="3709742" y="-129755"/>
                <a:ext cx="1181941" cy="915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600" kern="1200" dirty="0" smtClean="0"/>
                  <a:t> </a:t>
                </a:r>
                <a:r>
                  <a:rPr lang="en-US" sz="1600" dirty="0"/>
                  <a:t>F</a:t>
                </a:r>
                <a:r>
                  <a:rPr lang="en-US" sz="1600" kern="1200" dirty="0" smtClean="0"/>
                  <a:t>inanciers of businesses</a:t>
                </a:r>
                <a:endParaRPr lang="en-US" sz="1600" kern="1200" dirty="0"/>
              </a:p>
            </p:txBody>
          </p:sp>
        </p:grpSp>
        <p:grpSp>
          <p:nvGrpSpPr>
            <p:cNvPr id="63" name="Group 62"/>
            <p:cNvGrpSpPr/>
            <p:nvPr/>
          </p:nvGrpSpPr>
          <p:grpSpPr>
            <a:xfrm>
              <a:off x="1894940" y="5142441"/>
              <a:ext cx="1663857" cy="1224492"/>
              <a:chOff x="3635190" y="-179261"/>
              <a:chExt cx="1280953" cy="1014128"/>
            </a:xfrm>
          </p:grpSpPr>
          <p:sp>
            <p:nvSpPr>
              <p:cNvPr id="64" name="Rounded Rectangle 63"/>
              <p:cNvSpPr/>
              <p:nvPr/>
            </p:nvSpPr>
            <p:spPr>
              <a:xfrm>
                <a:off x="3635190" y="-179261"/>
                <a:ext cx="1280953" cy="101412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5" name="Rounded Rectangle 4"/>
              <p:cNvSpPr/>
              <p:nvPr/>
            </p:nvSpPr>
            <p:spPr>
              <a:xfrm>
                <a:off x="3684696" y="-129755"/>
                <a:ext cx="1181941" cy="915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600" kern="1200" dirty="0" smtClean="0"/>
                  <a:t>Small Business Administration</a:t>
                </a:r>
                <a:endParaRPr lang="en-US" sz="1600" kern="1200" dirty="0"/>
              </a:p>
            </p:txBody>
          </p:sp>
        </p:grpSp>
        <p:grpSp>
          <p:nvGrpSpPr>
            <p:cNvPr id="66" name="Group 65"/>
            <p:cNvGrpSpPr/>
            <p:nvPr/>
          </p:nvGrpSpPr>
          <p:grpSpPr>
            <a:xfrm>
              <a:off x="3722280" y="5694912"/>
              <a:ext cx="1663857" cy="1224492"/>
              <a:chOff x="3635190" y="-179261"/>
              <a:chExt cx="1280953" cy="1014128"/>
            </a:xfrm>
          </p:grpSpPr>
          <p:sp>
            <p:nvSpPr>
              <p:cNvPr id="67" name="Rounded Rectangle 66"/>
              <p:cNvSpPr/>
              <p:nvPr/>
            </p:nvSpPr>
            <p:spPr>
              <a:xfrm>
                <a:off x="3635190" y="-179261"/>
                <a:ext cx="1280953" cy="101412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8" name="Rounded Rectangle 4"/>
              <p:cNvSpPr/>
              <p:nvPr/>
            </p:nvSpPr>
            <p:spPr>
              <a:xfrm>
                <a:off x="3684696" y="-129755"/>
                <a:ext cx="1181941" cy="915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600" kern="1200" dirty="0" smtClean="0"/>
                  <a:t>Business and management schools</a:t>
                </a:r>
                <a:endParaRPr lang="en-US" sz="1600" kern="1200" dirty="0"/>
              </a:p>
            </p:txBody>
          </p:sp>
        </p:grpSp>
        <p:grpSp>
          <p:nvGrpSpPr>
            <p:cNvPr id="69" name="Group 68"/>
            <p:cNvGrpSpPr/>
            <p:nvPr/>
          </p:nvGrpSpPr>
          <p:grpSpPr>
            <a:xfrm>
              <a:off x="6053622" y="3458903"/>
              <a:ext cx="1663857" cy="1293035"/>
              <a:chOff x="3635190" y="-179261"/>
              <a:chExt cx="1280953" cy="1014128"/>
            </a:xfrm>
          </p:grpSpPr>
          <p:sp>
            <p:nvSpPr>
              <p:cNvPr id="70" name="Rounded Rectangle 69"/>
              <p:cNvSpPr/>
              <p:nvPr/>
            </p:nvSpPr>
            <p:spPr>
              <a:xfrm>
                <a:off x="3635190" y="-179261"/>
                <a:ext cx="1280953" cy="101412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1" name="Rounded Rectangle 4"/>
              <p:cNvSpPr/>
              <p:nvPr/>
            </p:nvSpPr>
            <p:spPr>
              <a:xfrm>
                <a:off x="3684696" y="-129755"/>
                <a:ext cx="1181941" cy="915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600" kern="1200" dirty="0" smtClean="0"/>
                  <a:t>Incubator and entrepreneurial support groups</a:t>
                </a:r>
                <a:endParaRPr lang="en-US" sz="1600" kern="1200" dirty="0"/>
              </a:p>
            </p:txBody>
          </p:sp>
        </p:grpSp>
      </p:grpSp>
      <p:pic>
        <p:nvPicPr>
          <p:cNvPr id="80" name="Picture 79" descr="BestPracticesWiki_140x1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541" y="3039091"/>
            <a:ext cx="1858395" cy="1725651"/>
          </a:xfrm>
          <a:prstGeom prst="rect">
            <a:avLst/>
          </a:prstGeom>
        </p:spPr>
      </p:pic>
    </p:spTree>
    <p:extLst>
      <p:ext uri="{BB962C8B-B14F-4D97-AF65-F5344CB8AC3E}">
        <p14:creationId xmlns:p14="http://schemas.microsoft.com/office/powerpoint/2010/main" val="34045299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0440" y="1554163"/>
            <a:ext cx="7672387" cy="3833812"/>
          </a:xfrm>
        </p:spPr>
        <p:txBody>
          <a:bodyPr>
            <a:normAutofit/>
          </a:bodyPr>
          <a:lstStyle/>
          <a:p>
            <a:pPr marL="342900" indent="-342900">
              <a:spcBef>
                <a:spcPts val="600"/>
              </a:spcBef>
              <a:spcAft>
                <a:spcPts val="300"/>
              </a:spcAft>
              <a:buClr>
                <a:srgbClr val="096CC5"/>
              </a:buClr>
              <a:buFont typeface="Arial"/>
              <a:buChar char="•"/>
            </a:pPr>
            <a:r>
              <a:rPr lang="en-US" sz="2400" dirty="0" smtClean="0"/>
              <a:t>Accelerate organizational success by providing best practices &amp; related resources to organization decision makers, leaders, and managers</a:t>
            </a:r>
          </a:p>
          <a:p>
            <a:pPr marL="342900" indent="-342900">
              <a:spcBef>
                <a:spcPts val="600"/>
              </a:spcBef>
              <a:spcAft>
                <a:spcPts val="300"/>
              </a:spcAft>
              <a:buClr>
                <a:srgbClr val="096CC5"/>
              </a:buClr>
              <a:buFont typeface="Arial"/>
              <a:buChar char="•"/>
            </a:pPr>
            <a:r>
              <a:rPr lang="en-US" sz="2400" dirty="0" smtClean="0"/>
              <a:t>Create a free global website</a:t>
            </a:r>
            <a:r>
              <a:rPr lang="en-US" sz="2400" baseline="0" dirty="0" smtClean="0"/>
              <a:t> that is comprehensive,</a:t>
            </a:r>
            <a:r>
              <a:rPr lang="en-US" sz="2400" dirty="0" smtClean="0"/>
              <a:t> relevant, and easy to use, i.e., one-stop shopping</a:t>
            </a:r>
          </a:p>
          <a:p>
            <a:pPr marL="342900" indent="-342900">
              <a:spcBef>
                <a:spcPts val="600"/>
              </a:spcBef>
              <a:spcAft>
                <a:spcPts val="300"/>
              </a:spcAft>
              <a:buClr>
                <a:srgbClr val="096CC5"/>
              </a:buClr>
              <a:buFont typeface="Arial"/>
              <a:buChar char="•"/>
            </a:pPr>
            <a:r>
              <a:rPr lang="en-US" sz="2400" dirty="0" smtClean="0"/>
              <a:t>Enhance existing</a:t>
            </a:r>
            <a:r>
              <a:rPr lang="en-US" sz="2400" dirty="0" smtClean="0">
                <a:solidFill>
                  <a:srgbClr val="FF0000"/>
                </a:solidFill>
              </a:rPr>
              <a:t> </a:t>
            </a:r>
            <a:r>
              <a:rPr lang="en-US" sz="2400" dirty="0" smtClean="0"/>
              <a:t>search </a:t>
            </a:r>
            <a:r>
              <a:rPr lang="en-US" sz="2400" dirty="0"/>
              <a:t>power and enable collaboration through Semantic Wiki </a:t>
            </a:r>
            <a:r>
              <a:rPr lang="en-US" sz="2400" dirty="0" smtClean="0"/>
              <a:t>extensions</a:t>
            </a:r>
            <a:endParaRPr lang="en-US" sz="2400" dirty="0"/>
          </a:p>
          <a:p>
            <a:pPr marL="342900" indent="-342900">
              <a:spcBef>
                <a:spcPts val="600"/>
              </a:spcBef>
              <a:spcAft>
                <a:spcPts val="300"/>
              </a:spcAft>
              <a:buClr>
                <a:srgbClr val="096CC5"/>
              </a:buClr>
              <a:buFont typeface="Arial"/>
              <a:buChar char="•"/>
            </a:pPr>
            <a:r>
              <a:rPr lang="en-US" sz="2400" dirty="0" smtClean="0"/>
              <a:t>Operate </a:t>
            </a:r>
            <a:r>
              <a:rPr lang="en-US" sz="2400" dirty="0" smtClean="0">
                <a:solidFill>
                  <a:srgbClr val="292934"/>
                </a:solidFill>
              </a:rPr>
              <a:t>as a </a:t>
            </a:r>
            <a:r>
              <a:rPr lang="en-US" sz="2400" dirty="0" smtClean="0"/>
              <a:t>non</a:t>
            </a:r>
            <a:r>
              <a:rPr lang="en-US" sz="2400" dirty="0"/>
              <a:t>-profit on proven free, open-source wiki </a:t>
            </a:r>
            <a:r>
              <a:rPr lang="en-US" sz="2400" dirty="0" smtClean="0"/>
              <a:t>software</a:t>
            </a:r>
          </a:p>
        </p:txBody>
      </p:sp>
      <p:sp>
        <p:nvSpPr>
          <p:cNvPr id="4" name="TextBox 3"/>
          <p:cNvSpPr txBox="1"/>
          <p:nvPr/>
        </p:nvSpPr>
        <p:spPr>
          <a:xfrm>
            <a:off x="830440" y="354119"/>
            <a:ext cx="6038883" cy="646331"/>
          </a:xfrm>
          <a:prstGeom prst="rect">
            <a:avLst/>
          </a:prstGeom>
          <a:noFill/>
        </p:spPr>
        <p:txBody>
          <a:bodyPr wrap="none" rtlCol="0">
            <a:spAutoFit/>
          </a:bodyPr>
          <a:lstStyle/>
          <a:p>
            <a:r>
              <a:rPr lang="en-US" sz="3600" b="1" dirty="0" smtClean="0">
                <a:solidFill>
                  <a:schemeClr val="bg1"/>
                </a:solidFill>
                <a:latin typeface="+mj-lt"/>
              </a:rPr>
              <a:t>Best Practices Wiki:  Our Goals</a:t>
            </a:r>
            <a:endParaRPr lang="en-US" sz="3600" b="1" dirty="0">
              <a:solidFill>
                <a:schemeClr val="bg1"/>
              </a:solidFill>
              <a:latin typeface="+mj-lt"/>
            </a:endParaRPr>
          </a:p>
        </p:txBody>
      </p:sp>
    </p:spTree>
    <p:extLst>
      <p:ext uri="{BB962C8B-B14F-4D97-AF65-F5344CB8AC3E}">
        <p14:creationId xmlns:p14="http://schemas.microsoft.com/office/powerpoint/2010/main" val="1575914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estPracticesWiki_140x1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7075" y="2959603"/>
            <a:ext cx="2036410" cy="1890951"/>
          </a:xfrm>
          <a:prstGeom prst="rect">
            <a:avLst/>
          </a:prstGeom>
        </p:spPr>
      </p:pic>
      <p:sp>
        <p:nvSpPr>
          <p:cNvPr id="9" name="Rectangle 8"/>
          <p:cNvSpPr/>
          <p:nvPr/>
        </p:nvSpPr>
        <p:spPr>
          <a:xfrm>
            <a:off x="2992025" y="5018719"/>
            <a:ext cx="3272911" cy="1724335"/>
          </a:xfrm>
          <a:prstGeom prst="rect">
            <a:avLst/>
          </a:prstGeom>
          <a:gradFill flip="none" rotWithShape="1">
            <a:gsLst>
              <a:gs pos="0">
                <a:srgbClr val="2790E5"/>
              </a:gs>
              <a:gs pos="99000">
                <a:schemeClr val="accent1">
                  <a:shade val="93000"/>
                  <a:satMod val="130000"/>
                </a:schemeClr>
              </a:gs>
              <a:gs pos="100000">
                <a:srgbClr val="157BCA"/>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numCol="1" spcCol="91440" rtlCol="0" anchor="ctr"/>
          <a:lstStyle/>
          <a:p>
            <a:pPr marL="231775" algn="ctr"/>
            <a:r>
              <a:rPr lang="en-US" b="1" dirty="0" smtClean="0"/>
              <a:t>WBP Consumers</a:t>
            </a:r>
          </a:p>
          <a:p>
            <a:pPr marL="403225" indent="-171450">
              <a:buFont typeface="Arial"/>
              <a:buChar char="•"/>
            </a:pPr>
            <a:r>
              <a:rPr lang="en-US" dirty="0" smtClean="0"/>
              <a:t>Businesses</a:t>
            </a:r>
          </a:p>
          <a:p>
            <a:pPr marL="403225" indent="-171450">
              <a:buFont typeface="Arial"/>
              <a:buChar char="•"/>
            </a:pPr>
            <a:r>
              <a:rPr lang="en-US" dirty="0" smtClean="0"/>
              <a:t>Non-profits</a:t>
            </a:r>
          </a:p>
          <a:p>
            <a:pPr marL="403225" indent="-171450">
              <a:buFont typeface="Arial"/>
              <a:buChar char="•"/>
            </a:pPr>
            <a:r>
              <a:rPr lang="en-US" dirty="0" smtClean="0"/>
              <a:t>Government agencies</a:t>
            </a:r>
          </a:p>
          <a:p>
            <a:pPr marL="403225" indent="-171450">
              <a:buFont typeface="Arial"/>
              <a:buChar char="•"/>
            </a:pPr>
            <a:r>
              <a:rPr lang="en-US" dirty="0" smtClean="0"/>
              <a:t>Quasi-government </a:t>
            </a:r>
            <a:endParaRPr lang="en-US" dirty="0"/>
          </a:p>
        </p:txBody>
      </p:sp>
      <p:grpSp>
        <p:nvGrpSpPr>
          <p:cNvPr id="6" name="Group 5"/>
          <p:cNvGrpSpPr/>
          <p:nvPr/>
        </p:nvGrpSpPr>
        <p:grpSpPr>
          <a:xfrm>
            <a:off x="3629172" y="2474471"/>
            <a:ext cx="1924422" cy="821189"/>
            <a:chOff x="3629172" y="2474471"/>
            <a:chExt cx="1924422" cy="821189"/>
          </a:xfrm>
          <a:gradFill flip="none" rotWithShape="1">
            <a:gsLst>
              <a:gs pos="0">
                <a:srgbClr val="FF6666"/>
              </a:gs>
              <a:gs pos="57000">
                <a:srgbClr val="E82713"/>
              </a:gs>
            </a:gsLst>
            <a:lin ang="0" scaled="1"/>
            <a:tileRect/>
          </a:gradFill>
        </p:grpSpPr>
        <p:sp>
          <p:nvSpPr>
            <p:cNvPr id="17" name="Bent Arrow 16"/>
            <p:cNvSpPr/>
            <p:nvPr/>
          </p:nvSpPr>
          <p:spPr>
            <a:xfrm rot="5400000" flipV="1">
              <a:off x="4567807" y="2309872"/>
              <a:ext cx="807950" cy="1163625"/>
            </a:xfrm>
            <a:prstGeom prst="bentArrow">
              <a:avLst>
                <a:gd name="adj1" fmla="val 25000"/>
                <a:gd name="adj2" fmla="val 24208"/>
                <a:gd name="adj3" fmla="val 25000"/>
                <a:gd name="adj4" fmla="val 43229"/>
              </a:avLst>
            </a:prstGeom>
            <a:gradFill flip="none" rotWithShape="1">
              <a:gsLst>
                <a:gs pos="0">
                  <a:srgbClr val="FF6666"/>
                </a:gs>
                <a:gs pos="35000">
                  <a:srgbClr val="E82713"/>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Bent Arrow 4"/>
            <p:cNvSpPr/>
            <p:nvPr/>
          </p:nvSpPr>
          <p:spPr>
            <a:xfrm rot="5400000">
              <a:off x="3791044" y="2312599"/>
              <a:ext cx="813816" cy="1137559"/>
            </a:xfrm>
            <a:prstGeom prst="bentArrow">
              <a:avLst>
                <a:gd name="adj1" fmla="val 28641"/>
                <a:gd name="adj2" fmla="val 22919"/>
                <a:gd name="adj3" fmla="val 25520"/>
                <a:gd name="adj4" fmla="val 38547"/>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 name="TextBox 2"/>
          <p:cNvSpPr txBox="1"/>
          <p:nvPr/>
        </p:nvSpPr>
        <p:spPr>
          <a:xfrm>
            <a:off x="67732" y="392577"/>
            <a:ext cx="9143999" cy="646331"/>
          </a:xfrm>
          <a:prstGeom prst="rect">
            <a:avLst/>
          </a:prstGeom>
          <a:noFill/>
        </p:spPr>
        <p:txBody>
          <a:bodyPr wrap="square" rtlCol="0">
            <a:spAutoFit/>
          </a:bodyPr>
          <a:lstStyle/>
          <a:p>
            <a:pPr marL="452438"/>
            <a:r>
              <a:rPr lang="en-US" sz="3600" b="1" dirty="0" smtClean="0">
                <a:solidFill>
                  <a:srgbClr val="FFFFFF"/>
                </a:solidFill>
                <a:latin typeface="+mj-lt"/>
                <a:cs typeface="Arial Black"/>
              </a:rPr>
              <a:t>Best Practices Wiki Contributors &amp; Users</a:t>
            </a:r>
            <a:endParaRPr lang="en-US" sz="3600" b="1" dirty="0">
              <a:solidFill>
                <a:srgbClr val="FFFFFF"/>
              </a:solidFill>
              <a:latin typeface="+mj-lt"/>
              <a:cs typeface="Arial Black"/>
            </a:endParaRPr>
          </a:p>
        </p:txBody>
      </p:sp>
      <p:sp>
        <p:nvSpPr>
          <p:cNvPr id="11" name="Rectangle 10"/>
          <p:cNvSpPr/>
          <p:nvPr/>
        </p:nvSpPr>
        <p:spPr>
          <a:xfrm>
            <a:off x="5553592" y="1392053"/>
            <a:ext cx="2274527" cy="2002603"/>
          </a:xfrm>
          <a:prstGeom prst="rect">
            <a:avLst/>
          </a:prstGeom>
          <a:gradFill flip="none" rotWithShape="1">
            <a:gsLst>
              <a:gs pos="0">
                <a:srgbClr val="FF6666"/>
              </a:gs>
              <a:gs pos="100000">
                <a:srgbClr val="E82713"/>
              </a:gs>
            </a:gsLst>
            <a:path path="circle">
              <a:fillToRect l="50000" t="50000" r="50000" b="50000"/>
            </a:path>
            <a:tileRect/>
          </a:gradFill>
          <a:ln>
            <a:solidFill>
              <a:srgbClr val="E82713"/>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smtClean="0"/>
              <a:t>Best Practices</a:t>
            </a:r>
          </a:p>
          <a:p>
            <a:pPr marL="452438" indent="-111125">
              <a:lnSpc>
                <a:spcPct val="120000"/>
              </a:lnSpc>
              <a:buFont typeface="Arial"/>
              <a:buChar char="•"/>
            </a:pPr>
            <a:r>
              <a:rPr lang="en-US" dirty="0" smtClean="0"/>
              <a:t>Methods</a:t>
            </a:r>
          </a:p>
          <a:p>
            <a:pPr marL="452438" indent="-111125">
              <a:lnSpc>
                <a:spcPct val="120000"/>
              </a:lnSpc>
              <a:buFont typeface="Arial"/>
              <a:buChar char="•"/>
            </a:pPr>
            <a:r>
              <a:rPr lang="en-US" dirty="0" smtClean="0"/>
              <a:t>Articles</a:t>
            </a:r>
          </a:p>
          <a:p>
            <a:pPr marL="452438" indent="-111125">
              <a:lnSpc>
                <a:spcPct val="120000"/>
              </a:lnSpc>
              <a:buFont typeface="Arial"/>
              <a:buChar char="•"/>
            </a:pPr>
            <a:r>
              <a:rPr lang="en-US" dirty="0" smtClean="0"/>
              <a:t>Citations</a:t>
            </a:r>
          </a:p>
          <a:p>
            <a:pPr marL="452438" indent="-111125">
              <a:lnSpc>
                <a:spcPct val="120000"/>
              </a:lnSpc>
              <a:buFont typeface="Arial"/>
              <a:buChar char="•"/>
            </a:pPr>
            <a:r>
              <a:rPr lang="en-US" dirty="0" smtClean="0"/>
              <a:t>Case Studies</a:t>
            </a:r>
            <a:endParaRPr lang="en-US" sz="2000" dirty="0"/>
          </a:p>
        </p:txBody>
      </p:sp>
      <p:sp>
        <p:nvSpPr>
          <p:cNvPr id="12" name="Rectangle 11"/>
          <p:cNvSpPr/>
          <p:nvPr/>
        </p:nvSpPr>
        <p:spPr>
          <a:xfrm>
            <a:off x="1359184" y="1392053"/>
            <a:ext cx="2274527" cy="2002603"/>
          </a:xfrm>
          <a:prstGeom prst="rect">
            <a:avLst/>
          </a:prstGeom>
          <a:gradFill flip="none" rotWithShape="1">
            <a:gsLst>
              <a:gs pos="0">
                <a:srgbClr val="FF6666"/>
              </a:gs>
              <a:gs pos="100000">
                <a:srgbClr val="E82713"/>
              </a:gs>
            </a:gsLst>
            <a:path path="circle">
              <a:fillToRect l="50000" t="50000" r="50000" b="50000"/>
            </a:path>
            <a:tileRect/>
          </a:gradFill>
          <a:ln>
            <a:solidFill>
              <a:srgbClr val="E82713"/>
            </a:solidFill>
          </a:ln>
        </p:spPr>
        <p:style>
          <a:lnRef idx="1">
            <a:schemeClr val="accent1"/>
          </a:lnRef>
          <a:fillRef idx="3">
            <a:schemeClr val="accent1"/>
          </a:fillRef>
          <a:effectRef idx="2">
            <a:schemeClr val="accent1"/>
          </a:effectRef>
          <a:fontRef idx="minor">
            <a:schemeClr val="lt1"/>
          </a:fontRef>
        </p:style>
        <p:txBody>
          <a:bodyPr rtlCol="0" anchor="t"/>
          <a:lstStyle/>
          <a:p>
            <a:pPr algn="ctr">
              <a:spcBef>
                <a:spcPts val="600"/>
              </a:spcBef>
            </a:pPr>
            <a:r>
              <a:rPr lang="en-US" sz="2000" b="1" dirty="0" smtClean="0"/>
              <a:t>Contributors</a:t>
            </a:r>
          </a:p>
          <a:p>
            <a:pPr marL="452438" indent="-111125">
              <a:lnSpc>
                <a:spcPct val="120000"/>
              </a:lnSpc>
              <a:buFont typeface="Arial"/>
              <a:buChar char="•"/>
            </a:pPr>
            <a:r>
              <a:rPr lang="en-US" dirty="0" smtClean="0"/>
              <a:t>Experts</a:t>
            </a:r>
          </a:p>
          <a:p>
            <a:pPr marL="452438" indent="-111125">
              <a:lnSpc>
                <a:spcPct val="120000"/>
              </a:lnSpc>
              <a:buFont typeface="Arial"/>
              <a:buChar char="•"/>
            </a:pPr>
            <a:r>
              <a:rPr lang="en-US" dirty="0" smtClean="0"/>
              <a:t>Practitioners</a:t>
            </a:r>
          </a:p>
          <a:p>
            <a:pPr marL="452438" indent="-111125">
              <a:lnSpc>
                <a:spcPct val="120000"/>
              </a:lnSpc>
              <a:buFont typeface="Arial"/>
              <a:buChar char="•"/>
            </a:pPr>
            <a:r>
              <a:rPr lang="en-US" dirty="0" smtClean="0"/>
              <a:t>Organizations</a:t>
            </a:r>
          </a:p>
          <a:p>
            <a:pPr marL="285750" indent="-285750" algn="ctr">
              <a:buFontTx/>
              <a:buChar char="-"/>
            </a:pPr>
            <a:endParaRPr lang="en-US" sz="2000" dirty="0"/>
          </a:p>
        </p:txBody>
      </p:sp>
    </p:spTree>
    <p:extLst>
      <p:ext uri="{BB962C8B-B14F-4D97-AF65-F5344CB8AC3E}">
        <p14:creationId xmlns:p14="http://schemas.microsoft.com/office/powerpoint/2010/main" val="960654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Administration and Operations</a:t>
            </a:r>
            <a:endParaRPr lang="en-US" sz="3600" dirty="0"/>
          </a:p>
        </p:txBody>
      </p:sp>
      <p:grpSp>
        <p:nvGrpSpPr>
          <p:cNvPr id="17" name="Group 16"/>
          <p:cNvGrpSpPr/>
          <p:nvPr/>
        </p:nvGrpSpPr>
        <p:grpSpPr>
          <a:xfrm>
            <a:off x="2192462" y="3228970"/>
            <a:ext cx="4759075" cy="2859093"/>
            <a:chOff x="2192462" y="3228970"/>
            <a:chExt cx="4759075" cy="2859093"/>
          </a:xfrm>
        </p:grpSpPr>
        <p:grpSp>
          <p:nvGrpSpPr>
            <p:cNvPr id="7" name="Group 6"/>
            <p:cNvGrpSpPr/>
            <p:nvPr/>
          </p:nvGrpSpPr>
          <p:grpSpPr>
            <a:xfrm>
              <a:off x="2192462" y="3228970"/>
              <a:ext cx="4759075" cy="2859093"/>
              <a:chOff x="2149719" y="1979518"/>
              <a:chExt cx="4759075" cy="2859093"/>
            </a:xfrm>
            <a:scene3d>
              <a:camera prst="orthographicFront"/>
              <a:lightRig rig="flat" dir="t"/>
            </a:scene3d>
          </p:grpSpPr>
          <p:sp>
            <p:nvSpPr>
              <p:cNvPr id="8" name="Rounded Rectangle 7"/>
              <p:cNvSpPr/>
              <p:nvPr/>
            </p:nvSpPr>
            <p:spPr>
              <a:xfrm>
                <a:off x="2149719" y="1979518"/>
                <a:ext cx="4759075" cy="2859093"/>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ounded Rectangle 4"/>
              <p:cNvSpPr/>
              <p:nvPr/>
            </p:nvSpPr>
            <p:spPr>
              <a:xfrm>
                <a:off x="2289288" y="2119087"/>
                <a:ext cx="4479937" cy="2579955"/>
              </a:xfrm>
              <a:prstGeom prst="round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Best Practices Wiki non-profit</a:t>
                </a:r>
              </a:p>
              <a:p>
                <a:pPr marL="685800" lvl="0" indent="0" algn="l" defTabSz="1066800">
                  <a:lnSpc>
                    <a:spcPct val="90000"/>
                  </a:lnSpc>
                  <a:spcBef>
                    <a:spcPct val="0"/>
                  </a:spcBef>
                  <a:spcAft>
                    <a:spcPct val="35000"/>
                  </a:spcAft>
                </a:pPr>
                <a:r>
                  <a:rPr lang="en-US" sz="2400" kern="1200" dirty="0" smtClean="0"/>
                  <a:t>-  Finance</a:t>
                </a:r>
              </a:p>
              <a:p>
                <a:pPr marL="685800" lvl="0" indent="0" algn="l" defTabSz="1066800">
                  <a:lnSpc>
                    <a:spcPct val="90000"/>
                  </a:lnSpc>
                  <a:spcBef>
                    <a:spcPct val="0"/>
                  </a:spcBef>
                  <a:spcAft>
                    <a:spcPct val="35000"/>
                  </a:spcAft>
                </a:pPr>
                <a:r>
                  <a:rPr lang="en-US" sz="2400" kern="1200" dirty="0" smtClean="0"/>
                  <a:t>-  Manage</a:t>
                </a:r>
              </a:p>
              <a:p>
                <a:pPr marL="685800" lvl="0" indent="0" algn="l" defTabSz="1066800">
                  <a:lnSpc>
                    <a:spcPct val="90000"/>
                  </a:lnSpc>
                  <a:spcBef>
                    <a:spcPct val="0"/>
                  </a:spcBef>
                  <a:spcAft>
                    <a:spcPct val="35000"/>
                  </a:spcAft>
                </a:pPr>
                <a:r>
                  <a:rPr lang="en-US" sz="2400" kern="1200" dirty="0" smtClean="0"/>
                  <a:t>-  Curate</a:t>
                </a:r>
              </a:p>
              <a:p>
                <a:pPr lvl="0" algn="ctr" defTabSz="1066800">
                  <a:lnSpc>
                    <a:spcPct val="90000"/>
                  </a:lnSpc>
                  <a:spcBef>
                    <a:spcPct val="0"/>
                  </a:spcBef>
                  <a:spcAft>
                    <a:spcPct val="35000"/>
                  </a:spcAft>
                </a:pPr>
                <a:endParaRPr lang="en-US" sz="2800" kern="1200" dirty="0"/>
              </a:p>
            </p:txBody>
          </p:sp>
        </p:grpSp>
        <p:pic>
          <p:nvPicPr>
            <p:cNvPr id="5" name="Picture 4" descr="BestPracticesWiki_140x1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36" y="4622800"/>
              <a:ext cx="1284664" cy="1192902"/>
            </a:xfrm>
            <a:prstGeom prst="rect">
              <a:avLst/>
            </a:prstGeom>
          </p:spPr>
        </p:pic>
      </p:grpSp>
      <p:sp>
        <p:nvSpPr>
          <p:cNvPr id="11" name="Bent-Up Arrow 10"/>
          <p:cNvSpPr/>
          <p:nvPr/>
        </p:nvSpPr>
        <p:spPr>
          <a:xfrm rot="5400000">
            <a:off x="876300" y="2927350"/>
            <a:ext cx="1587500" cy="1041400"/>
          </a:xfrm>
          <a:prstGeom prst="ben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Bent-Up Arrow 13"/>
          <p:cNvSpPr/>
          <p:nvPr/>
        </p:nvSpPr>
        <p:spPr>
          <a:xfrm rot="5400000" flipV="1">
            <a:off x="6634960" y="2953540"/>
            <a:ext cx="1587500" cy="989019"/>
          </a:xfrm>
          <a:prstGeom prst="ben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6858000" y="1651000"/>
            <a:ext cx="1866900" cy="1155700"/>
          </a:xfrm>
          <a:prstGeom prst="roundRect">
            <a:avLst/>
          </a:prstGeom>
          <a:gradFill flip="none" rotWithShape="1">
            <a:gsLst>
              <a:gs pos="0">
                <a:srgbClr val="FF0000"/>
              </a:gs>
              <a:gs pos="100000">
                <a:srgbClr val="E92813">
                  <a:alpha val="57000"/>
                </a:srgbClr>
              </a:gs>
            </a:gsLst>
            <a:lin ang="16200000" scaled="0"/>
            <a:tileRect/>
          </a:gradFill>
          <a:ln/>
          <a:scene3d>
            <a:camera prst="orthographicFront">
              <a:rot lat="0" lon="0" rev="0"/>
            </a:camera>
            <a:lightRig rig="threePt" dir="t">
              <a:rot lat="0" lon="0" rev="1200000"/>
            </a:lightRig>
          </a:scene3d>
          <a:sp3d>
            <a:bevelT w="139700" h="25400"/>
            <a:bevelB w="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Donors</a:t>
            </a:r>
          </a:p>
          <a:p>
            <a:pPr algn="ctr"/>
            <a:r>
              <a:rPr lang="en-US" dirty="0" smtClean="0"/>
              <a:t>$$$</a:t>
            </a:r>
            <a:endParaRPr lang="en-US" dirty="0"/>
          </a:p>
        </p:txBody>
      </p:sp>
      <p:sp>
        <p:nvSpPr>
          <p:cNvPr id="16" name="Rounded Rectangle 15"/>
          <p:cNvSpPr/>
          <p:nvPr/>
        </p:nvSpPr>
        <p:spPr>
          <a:xfrm>
            <a:off x="393700" y="1651000"/>
            <a:ext cx="1866900" cy="1155700"/>
          </a:xfrm>
          <a:prstGeom prst="roundRect">
            <a:avLst/>
          </a:prstGeom>
          <a:gradFill flip="none" rotWithShape="1">
            <a:gsLst>
              <a:gs pos="0">
                <a:srgbClr val="FF0000"/>
              </a:gs>
              <a:gs pos="100000">
                <a:srgbClr val="E92813">
                  <a:alpha val="57000"/>
                </a:srgbClr>
              </a:gs>
            </a:gsLst>
            <a:lin ang="16200000" scaled="0"/>
            <a:tileRect/>
          </a:gradFill>
          <a:ln/>
          <a:scene3d>
            <a:camera prst="orthographicFront">
              <a:rot lat="0" lon="0" rev="0"/>
            </a:camera>
            <a:lightRig rig="threePt" dir="t">
              <a:rot lat="0" lon="0" rev="1200000"/>
            </a:lightRig>
          </a:scene3d>
          <a:sp3d>
            <a:bevelT w="139700" h="25400"/>
            <a:bevelB w="254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Supporters</a:t>
            </a:r>
          </a:p>
          <a:p>
            <a:pPr marL="285750" indent="-285750" algn="ctr">
              <a:buFontTx/>
              <a:buChar char="-"/>
            </a:pPr>
            <a:r>
              <a:rPr lang="en-US" sz="1400" dirty="0" smtClean="0"/>
              <a:t>Promote</a:t>
            </a:r>
          </a:p>
          <a:p>
            <a:pPr marL="285750" indent="-285750" algn="ctr">
              <a:buFontTx/>
              <a:buChar char="-"/>
            </a:pPr>
            <a:r>
              <a:rPr lang="en-US" sz="1400" dirty="0" smtClean="0"/>
              <a:t>Content</a:t>
            </a:r>
          </a:p>
          <a:p>
            <a:pPr marL="285750" indent="-285750" algn="ctr">
              <a:buFontTx/>
              <a:buChar char="-"/>
            </a:pPr>
            <a:endParaRPr lang="en-US" dirty="0"/>
          </a:p>
        </p:txBody>
      </p:sp>
    </p:spTree>
    <p:extLst>
      <p:ext uri="{BB962C8B-B14F-4D97-AF65-F5344CB8AC3E}">
        <p14:creationId xmlns:p14="http://schemas.microsoft.com/office/powerpoint/2010/main" val="1337216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5895"/>
            <a:ext cx="8360120" cy="1143000"/>
          </a:xfrm>
        </p:spPr>
        <p:txBody>
          <a:bodyPr>
            <a:normAutofit/>
          </a:bodyPr>
          <a:lstStyle/>
          <a:p>
            <a:pPr algn="l"/>
            <a:r>
              <a:rPr lang="en-US" sz="3600" b="1" dirty="0" smtClean="0"/>
              <a:t>Best Practices Wiki Users</a:t>
            </a:r>
            <a:endParaRPr lang="en-US" sz="36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870382528"/>
              </p:ext>
            </p:extLst>
          </p:nvPr>
        </p:nvGraphicFramePr>
        <p:xfrm>
          <a:off x="1171575" y="1319213"/>
          <a:ext cx="7972425" cy="535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122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CCD8031-51C3-6444-A854-6D12AB4D285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4ABFDDC-E103-F447-B7C4-6F85AFB8551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574AA310-F667-3B4A-8B81-467EBB5A720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9842236E-85B8-6C4E-B198-8887D4893D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40"/>
            <a:ext cx="8229600" cy="1143000"/>
          </a:xfrm>
        </p:spPr>
        <p:txBody>
          <a:bodyPr>
            <a:normAutofit/>
          </a:bodyPr>
          <a:lstStyle/>
          <a:p>
            <a:pPr algn="l"/>
            <a:r>
              <a:rPr lang="en-US" sz="3600" b="1" dirty="0" smtClean="0"/>
              <a:t>Meeting the needs of small organizations</a:t>
            </a:r>
            <a:endParaRPr lang="en-US" sz="3600" b="1" dirty="0"/>
          </a:p>
        </p:txBody>
      </p:sp>
      <p:sp>
        <p:nvSpPr>
          <p:cNvPr id="3" name="Content Placeholder 2"/>
          <p:cNvSpPr>
            <a:spLocks noGrp="1"/>
          </p:cNvSpPr>
          <p:nvPr>
            <p:ph idx="1"/>
          </p:nvPr>
        </p:nvSpPr>
        <p:spPr/>
        <p:txBody>
          <a:bodyPr>
            <a:normAutofit/>
          </a:bodyPr>
          <a:lstStyle/>
          <a:p>
            <a:pPr marL="292100" indent="-292100">
              <a:spcBef>
                <a:spcPts val="600"/>
              </a:spcBef>
              <a:spcAft>
                <a:spcPts val="300"/>
              </a:spcAft>
              <a:buClr>
                <a:srgbClr val="096CC5"/>
              </a:buClr>
              <a:buSzPct val="100000"/>
              <a:buFont typeface="Arial"/>
              <a:buChar char="•"/>
            </a:pPr>
            <a:r>
              <a:rPr lang="en-US" dirty="0"/>
              <a:t>E</a:t>
            </a:r>
            <a:r>
              <a:rPr lang="en-US" dirty="0" smtClean="0"/>
              <a:t>asily </a:t>
            </a:r>
            <a:r>
              <a:rPr lang="en-US" dirty="0"/>
              <a:t>searchable database </a:t>
            </a:r>
          </a:p>
          <a:p>
            <a:pPr marL="292100" lvl="0" indent="-292100">
              <a:spcBef>
                <a:spcPts val="600"/>
              </a:spcBef>
              <a:spcAft>
                <a:spcPts val="300"/>
              </a:spcAft>
              <a:buClr>
                <a:srgbClr val="096CC5"/>
              </a:buClr>
              <a:buSzPct val="100000"/>
              <a:buFont typeface="Arial"/>
              <a:buChar char="•"/>
            </a:pPr>
            <a:r>
              <a:rPr lang="en-US" dirty="0"/>
              <a:t>E</a:t>
            </a:r>
            <a:r>
              <a:rPr lang="en-US" dirty="0" smtClean="0"/>
              <a:t>asily understandable </a:t>
            </a:r>
            <a:r>
              <a:rPr lang="en-US" dirty="0"/>
              <a:t>in common </a:t>
            </a:r>
            <a:r>
              <a:rPr lang="en-US" dirty="0" smtClean="0"/>
              <a:t>everyday </a:t>
            </a:r>
            <a:r>
              <a:rPr lang="en-US" dirty="0"/>
              <a:t>language </a:t>
            </a:r>
            <a:endParaRPr lang="en-US" dirty="0" smtClean="0"/>
          </a:p>
          <a:p>
            <a:pPr marL="292100" lvl="0" indent="-292100">
              <a:spcBef>
                <a:spcPts val="600"/>
              </a:spcBef>
              <a:spcAft>
                <a:spcPts val="300"/>
              </a:spcAft>
              <a:buClr>
                <a:srgbClr val="096CC5"/>
              </a:buClr>
              <a:buSzPct val="100000"/>
              <a:buFont typeface="Arial"/>
              <a:buChar char="•"/>
            </a:pPr>
            <a:r>
              <a:rPr lang="en-US" dirty="0" smtClean="0"/>
              <a:t>Links </a:t>
            </a:r>
            <a:r>
              <a:rPr lang="en-US" dirty="0"/>
              <a:t>to greater depth of resources so that </a:t>
            </a:r>
            <a:r>
              <a:rPr lang="en-US" dirty="0" smtClean="0"/>
              <a:t>users </a:t>
            </a:r>
            <a:r>
              <a:rPr lang="en-US" dirty="0"/>
              <a:t>may pursue </a:t>
            </a:r>
            <a:r>
              <a:rPr lang="en-US" dirty="0" smtClean="0"/>
              <a:t>more information </a:t>
            </a:r>
          </a:p>
          <a:p>
            <a:pPr marL="292100" lvl="0" indent="-292100">
              <a:spcBef>
                <a:spcPts val="600"/>
              </a:spcBef>
              <a:spcAft>
                <a:spcPts val="300"/>
              </a:spcAft>
              <a:buClr>
                <a:srgbClr val="096CC5"/>
              </a:buClr>
              <a:buSzPct val="100000"/>
              <a:buFont typeface="Arial"/>
              <a:buChar char="•"/>
            </a:pPr>
            <a:r>
              <a:rPr lang="en-US" dirty="0" smtClean="0"/>
              <a:t>Transparent authorship for trustworthiness</a:t>
            </a:r>
            <a:endParaRPr lang="en-US" dirty="0"/>
          </a:p>
          <a:p>
            <a:pPr marL="292100" lvl="0" indent="-292100">
              <a:spcBef>
                <a:spcPts val="600"/>
              </a:spcBef>
              <a:spcAft>
                <a:spcPts val="300"/>
              </a:spcAft>
              <a:buClr>
                <a:srgbClr val="096CC5"/>
              </a:buClr>
              <a:buSzPct val="100000"/>
              <a:buFont typeface="Arial"/>
              <a:buChar char="•"/>
            </a:pPr>
            <a:r>
              <a:rPr lang="en-US" dirty="0"/>
              <a:t>L</a:t>
            </a:r>
            <a:r>
              <a:rPr lang="en-US" dirty="0" smtClean="0"/>
              <a:t>iving best </a:t>
            </a:r>
            <a:r>
              <a:rPr lang="en-US" dirty="0"/>
              <a:t>practices that are upgraded </a:t>
            </a:r>
            <a:r>
              <a:rPr lang="en-US" dirty="0" smtClean="0"/>
              <a:t>over time</a:t>
            </a:r>
          </a:p>
          <a:p>
            <a:pPr marL="292100" lvl="0" indent="-292100">
              <a:spcBef>
                <a:spcPts val="600"/>
              </a:spcBef>
              <a:spcAft>
                <a:spcPts val="300"/>
              </a:spcAft>
              <a:buClr>
                <a:srgbClr val="096CC5"/>
              </a:buClr>
              <a:buSzPct val="100000"/>
              <a:buFont typeface="Arial"/>
              <a:buChar char="•"/>
            </a:pPr>
            <a:r>
              <a:rPr lang="en-US" dirty="0" smtClean="0"/>
              <a:t>Accessible </a:t>
            </a:r>
            <a:r>
              <a:rPr lang="en-US" dirty="0"/>
              <a:t>in different languages</a:t>
            </a:r>
          </a:p>
          <a:p>
            <a:endParaRPr lang="en-US" dirty="0"/>
          </a:p>
        </p:txBody>
      </p:sp>
    </p:spTree>
    <p:extLst>
      <p:ext uri="{BB962C8B-B14F-4D97-AF65-F5344CB8AC3E}">
        <p14:creationId xmlns:p14="http://schemas.microsoft.com/office/powerpoint/2010/main" val="40176001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7212"/>
            <a:ext cx="8509000" cy="1143000"/>
          </a:xfrm>
        </p:spPr>
        <p:txBody>
          <a:bodyPr/>
          <a:lstStyle/>
          <a:p>
            <a:r>
              <a:rPr lang="en-US" sz="3000" b="1" dirty="0" smtClean="0"/>
              <a:t>Organizing best practices to meet user search needs</a:t>
            </a:r>
            <a:endParaRPr lang="en-US" sz="3000" b="1" dirty="0"/>
          </a:p>
        </p:txBody>
      </p:sp>
      <p:graphicFrame>
        <p:nvGraphicFramePr>
          <p:cNvPr id="14" name="Diagram 13"/>
          <p:cNvGraphicFramePr/>
          <p:nvPr>
            <p:extLst>
              <p:ext uri="{D42A27DB-BD31-4B8C-83A1-F6EECF244321}">
                <p14:modId xmlns:p14="http://schemas.microsoft.com/office/powerpoint/2010/main" val="3221182635"/>
              </p:ext>
            </p:extLst>
          </p:nvPr>
        </p:nvGraphicFramePr>
        <p:xfrm>
          <a:off x="546100" y="1316412"/>
          <a:ext cx="7658100" cy="5287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3479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547100" cy="1143000"/>
          </a:xfrm>
        </p:spPr>
        <p:txBody>
          <a:bodyPr/>
          <a:lstStyle/>
          <a:p>
            <a:r>
              <a:rPr lang="en-US" sz="3600" b="1" dirty="0" smtClean="0"/>
              <a:t> Organizing Best Practices:  Management</a:t>
            </a:r>
            <a:endParaRPr lang="en-US" sz="3600" b="1" dirty="0"/>
          </a:p>
        </p:txBody>
      </p:sp>
      <p:graphicFrame>
        <p:nvGraphicFramePr>
          <p:cNvPr id="9" name="Table 8"/>
          <p:cNvGraphicFramePr>
            <a:graphicFrameLocks noGrp="1"/>
          </p:cNvGraphicFramePr>
          <p:nvPr>
            <p:extLst>
              <p:ext uri="{D42A27DB-BD31-4B8C-83A1-F6EECF244321}">
                <p14:modId xmlns:p14="http://schemas.microsoft.com/office/powerpoint/2010/main" val="3645110861"/>
              </p:ext>
            </p:extLst>
          </p:nvPr>
        </p:nvGraphicFramePr>
        <p:xfrm>
          <a:off x="368300" y="1298576"/>
          <a:ext cx="7645400" cy="4936713"/>
        </p:xfrm>
        <a:graphic>
          <a:graphicData uri="http://schemas.openxmlformats.org/drawingml/2006/table">
            <a:tbl>
              <a:tblPr/>
              <a:tblGrid>
                <a:gridCol w="1460059"/>
                <a:gridCol w="1702241"/>
                <a:gridCol w="2235200"/>
                <a:gridCol w="2247900"/>
              </a:tblGrid>
              <a:tr h="433581">
                <a:tc>
                  <a:txBody>
                    <a:bodyPr/>
                    <a:lstStyle/>
                    <a:p>
                      <a:pPr algn="l" fontAlgn="ctr"/>
                      <a:r>
                        <a:rPr lang="en-US" sz="1600" b="1" i="0" u="none" strike="noStrike">
                          <a:solidFill>
                            <a:srgbClr val="1E2D92"/>
                          </a:solidFill>
                          <a:effectLst/>
                          <a:latin typeface="Calibri"/>
                        </a:rPr>
                        <a:t>RESOURCES</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12700" cap="flat" cmpd="sng" algn="ctr">
                      <a:solidFill>
                        <a:srgbClr val="1309A7"/>
                      </a:solidFill>
                      <a:prstDash val="solid"/>
                      <a:round/>
                      <a:headEnd type="none" w="med" len="med"/>
                      <a:tailEnd type="none" w="med" len="med"/>
                    </a:lnB>
                  </a:tcPr>
                </a:tc>
                <a:tc>
                  <a:txBody>
                    <a:bodyPr/>
                    <a:lstStyle/>
                    <a:p>
                      <a:pPr algn="l" fontAlgn="ctr"/>
                      <a:r>
                        <a:rPr lang="en-US" sz="1600" b="1" i="0" u="none" strike="noStrike" dirty="0">
                          <a:solidFill>
                            <a:srgbClr val="1E2D92"/>
                          </a:solidFill>
                          <a:effectLst/>
                          <a:latin typeface="Calibri"/>
                        </a:rPr>
                        <a:t>FINANCE &amp; ADMINISTRATION</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12700" cap="flat" cmpd="sng" algn="ctr">
                      <a:solidFill>
                        <a:srgbClr val="1309A7"/>
                      </a:solidFill>
                      <a:prstDash val="solid"/>
                      <a:round/>
                      <a:headEnd type="none" w="med" len="med"/>
                      <a:tailEnd type="none" w="med" len="med"/>
                    </a:lnB>
                  </a:tcPr>
                </a:tc>
                <a:tc>
                  <a:txBody>
                    <a:bodyPr/>
                    <a:lstStyle/>
                    <a:p>
                      <a:pPr algn="l" fontAlgn="ctr"/>
                      <a:r>
                        <a:rPr lang="en-US" sz="1600" b="1" i="0" u="none" strike="noStrike">
                          <a:solidFill>
                            <a:srgbClr val="1E2D92"/>
                          </a:solidFill>
                          <a:effectLst/>
                          <a:latin typeface="Calibri"/>
                        </a:rPr>
                        <a:t>PEOPLE</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12700" cap="flat" cmpd="sng" algn="ctr">
                      <a:solidFill>
                        <a:srgbClr val="1309A7"/>
                      </a:solidFill>
                      <a:prstDash val="solid"/>
                      <a:round/>
                      <a:headEnd type="none" w="med" len="med"/>
                      <a:tailEnd type="none" w="med" len="med"/>
                    </a:lnB>
                  </a:tcPr>
                </a:tc>
                <a:tc>
                  <a:txBody>
                    <a:bodyPr/>
                    <a:lstStyle/>
                    <a:p>
                      <a:pPr algn="l" fontAlgn="ctr"/>
                      <a:r>
                        <a:rPr lang="en-US" sz="1600" b="1" i="0" u="none" strike="noStrike">
                          <a:solidFill>
                            <a:srgbClr val="1E2D92"/>
                          </a:solidFill>
                          <a:effectLst/>
                          <a:latin typeface="Calibri"/>
                        </a:rPr>
                        <a:t>PRODUCTS &amp; SERVICES</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12700" cap="flat" cmpd="sng" algn="ctr">
                      <a:solidFill>
                        <a:srgbClr val="1309A7"/>
                      </a:solidFill>
                      <a:prstDash val="solid"/>
                      <a:round/>
                      <a:headEnd type="none" w="med" len="med"/>
                      <a:tailEnd type="none" w="med" len="med"/>
                    </a:lnB>
                  </a:tcPr>
                </a:tc>
              </a:tr>
              <a:tr h="453289">
                <a:tc>
                  <a:txBody>
                    <a:bodyPr/>
                    <a:lstStyle/>
                    <a:p>
                      <a:pPr algn="l" fontAlgn="ctr"/>
                      <a:r>
                        <a:rPr lang="en-US" sz="1600" b="0" i="0" u="none" strike="noStrike">
                          <a:solidFill>
                            <a:srgbClr val="1E2D92"/>
                          </a:solidFill>
                          <a:effectLst/>
                          <a:latin typeface="Calibri"/>
                        </a:rPr>
                        <a:t>Procurement</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1270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Finance</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1270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Compensation</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1270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Project management</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1270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r>
              <a:tr h="453289">
                <a:tc>
                  <a:txBody>
                    <a:bodyPr/>
                    <a:lstStyle/>
                    <a:p>
                      <a:pPr algn="l" fontAlgn="ctr"/>
                      <a:r>
                        <a:rPr lang="en-US" sz="1600" b="0" i="0" u="none" strike="noStrike">
                          <a:solidFill>
                            <a:srgbClr val="1E2D92"/>
                          </a:solidFill>
                          <a:effectLst/>
                          <a:latin typeface="Calibri"/>
                        </a:rPr>
                        <a:t>Inventory</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Budgeting</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Benefits</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Time management/ efficiency</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r>
              <a:tr h="453289">
                <a:tc>
                  <a:txBody>
                    <a:bodyPr/>
                    <a:lstStyle/>
                    <a:p>
                      <a:pPr algn="l" fontAlgn="ctr"/>
                      <a:r>
                        <a:rPr lang="en-US" sz="1600" b="0" i="0" u="none" strike="noStrike">
                          <a:solidFill>
                            <a:srgbClr val="1E2D92"/>
                          </a:solidFill>
                          <a:effectLst/>
                          <a:latin typeface="Calibri"/>
                        </a:rPr>
                        <a:t>R&amp;M</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Tax</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Personnel policies</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Research &amp; development</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r>
              <a:tr h="453289">
                <a:tc>
                  <a:txBody>
                    <a:bodyPr/>
                    <a:lstStyle/>
                    <a:p>
                      <a:pPr algn="l" fontAlgn="ctr"/>
                      <a:r>
                        <a:rPr lang="en-US" sz="1600" b="0" i="0" u="none" strike="noStrike">
                          <a:solidFill>
                            <a:srgbClr val="1E2D92"/>
                          </a:solidFill>
                          <a:effectLst/>
                          <a:latin typeface="Calibri"/>
                        </a:rPr>
                        <a:t>Assets</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Regulation</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Recruitment &amp; retention</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Quality control</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r>
              <a:tr h="404019">
                <a:tc>
                  <a:txBody>
                    <a:bodyPr/>
                    <a:lstStyle/>
                    <a:p>
                      <a:pPr algn="l" fontAlgn="ctr"/>
                      <a:r>
                        <a:rPr lang="en-US" sz="1600" b="0" i="0" u="none" strike="noStrike">
                          <a:solidFill>
                            <a:srgbClr val="1E2D92"/>
                          </a:solidFill>
                          <a:effectLst/>
                          <a:latin typeface="Calibri"/>
                        </a:rPr>
                        <a:t> </a:t>
                      </a:r>
                    </a:p>
                  </a:txBody>
                  <a:tcPr marL="0"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Insurance</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Safety</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Production methods</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r>
              <a:tr h="679934">
                <a:tc>
                  <a:txBody>
                    <a:bodyPr/>
                    <a:lstStyle/>
                    <a:p>
                      <a:pPr algn="l" fontAlgn="ctr"/>
                      <a:r>
                        <a:rPr lang="en-US" sz="1600" b="0" i="0" u="none" strike="noStrike">
                          <a:solidFill>
                            <a:srgbClr val="1E2D92"/>
                          </a:solidFill>
                          <a:effectLst/>
                          <a:latin typeface="Calibri"/>
                        </a:rPr>
                        <a:t> </a:t>
                      </a:r>
                    </a:p>
                  </a:txBody>
                  <a:tcPr marL="0"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IT</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Training &amp; professional development</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Sales and marketing</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r>
              <a:tr h="374456">
                <a:tc>
                  <a:txBody>
                    <a:bodyPr/>
                    <a:lstStyle/>
                    <a:p>
                      <a:pPr algn="l" fontAlgn="ctr"/>
                      <a:r>
                        <a:rPr lang="en-US" sz="1600" b="0" i="0" u="none" strike="noStrike">
                          <a:solidFill>
                            <a:srgbClr val="1E2D92"/>
                          </a:solidFill>
                          <a:effectLst/>
                          <a:latin typeface="Calibri"/>
                        </a:rPr>
                        <a:t> </a:t>
                      </a:r>
                    </a:p>
                  </a:txBody>
                  <a:tcPr marL="0"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Administration</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Dismissal</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Customer service</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r>
              <a:tr h="364602">
                <a:tc>
                  <a:txBody>
                    <a:bodyPr/>
                    <a:lstStyle/>
                    <a:p>
                      <a:pPr algn="l" fontAlgn="ctr"/>
                      <a:r>
                        <a:rPr lang="en-US" sz="1600" b="0" i="0" u="none" strike="noStrike">
                          <a:solidFill>
                            <a:srgbClr val="1E2D92"/>
                          </a:solidFill>
                          <a:effectLst/>
                          <a:latin typeface="Calibri"/>
                        </a:rPr>
                        <a:t> </a:t>
                      </a:r>
                    </a:p>
                  </a:txBody>
                  <a:tcPr marL="0"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Accounting</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Evaluation</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Project life cycle</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r>
              <a:tr h="364602">
                <a:tc>
                  <a:txBody>
                    <a:bodyPr/>
                    <a:lstStyle/>
                    <a:p>
                      <a:pPr algn="l" fontAlgn="ctr"/>
                      <a:r>
                        <a:rPr lang="en-US" sz="1600" b="0" i="0" u="none" strike="noStrike">
                          <a:solidFill>
                            <a:srgbClr val="1E2D92"/>
                          </a:solidFill>
                          <a:effectLst/>
                          <a:latin typeface="Calibri"/>
                        </a:rPr>
                        <a:t> </a:t>
                      </a:r>
                    </a:p>
                  </a:txBody>
                  <a:tcPr marL="0"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Cash Flow</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Motivation</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 </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r>
              <a:tr h="413873">
                <a:tc>
                  <a:txBody>
                    <a:bodyPr/>
                    <a:lstStyle/>
                    <a:p>
                      <a:pPr algn="l" fontAlgn="ctr"/>
                      <a:r>
                        <a:rPr lang="en-US" sz="1600" b="0" i="0" u="none" strike="noStrike">
                          <a:solidFill>
                            <a:srgbClr val="1E2D92"/>
                          </a:solidFill>
                          <a:effectLst/>
                          <a:latin typeface="Calibri"/>
                        </a:rPr>
                        <a:t> </a:t>
                      </a:r>
                    </a:p>
                  </a:txBody>
                  <a:tcPr marL="0"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 </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a:solidFill>
                            <a:srgbClr val="1E2D92"/>
                          </a:solidFill>
                          <a:effectLst/>
                          <a:latin typeface="Calibri"/>
                        </a:rPr>
                        <a:t>Teams, collaboration</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c>
                  <a:txBody>
                    <a:bodyPr/>
                    <a:lstStyle/>
                    <a:p>
                      <a:pPr algn="l" fontAlgn="ctr"/>
                      <a:r>
                        <a:rPr lang="en-US" sz="1600" b="0" i="0" u="none" strike="noStrike" dirty="0">
                          <a:solidFill>
                            <a:srgbClr val="1E2D92"/>
                          </a:solidFill>
                          <a:effectLst/>
                          <a:latin typeface="Calibri"/>
                        </a:rPr>
                        <a:t> </a:t>
                      </a:r>
                    </a:p>
                  </a:txBody>
                  <a:tcPr marL="110389" marR="0" marT="0" marB="0" anchor="ctr">
                    <a:lnL w="6350" cap="flat" cmpd="sng" algn="ctr">
                      <a:solidFill>
                        <a:srgbClr val="1309A7"/>
                      </a:solidFill>
                      <a:prstDash val="solid"/>
                      <a:round/>
                      <a:headEnd type="none" w="med" len="med"/>
                      <a:tailEnd type="none" w="med" len="med"/>
                    </a:lnL>
                    <a:lnR w="6350" cap="flat" cmpd="sng" algn="ctr">
                      <a:solidFill>
                        <a:srgbClr val="1309A7"/>
                      </a:solidFill>
                      <a:prstDash val="solid"/>
                      <a:round/>
                      <a:headEnd type="none" w="med" len="med"/>
                      <a:tailEnd type="none" w="med" len="med"/>
                    </a:lnR>
                    <a:lnT w="6350" cap="flat" cmpd="sng" algn="ctr">
                      <a:solidFill>
                        <a:srgbClr val="1309A7"/>
                      </a:solidFill>
                      <a:prstDash val="solid"/>
                      <a:round/>
                      <a:headEnd type="none" w="med" len="med"/>
                      <a:tailEnd type="none" w="med" len="med"/>
                    </a:lnT>
                    <a:lnB w="6350" cap="flat" cmpd="sng" algn="ctr">
                      <a:solidFill>
                        <a:srgbClr val="1309A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63110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2940" r="-42940"/>
          <a:stretch/>
        </p:blipFill>
        <p:spPr bwMode="auto">
          <a:xfrm>
            <a:off x="936533" y="1222076"/>
            <a:ext cx="7050345" cy="56359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199" y="334642"/>
            <a:ext cx="7529679" cy="800219"/>
          </a:xfrm>
          <a:prstGeom prst="rect">
            <a:avLst/>
          </a:prstGeom>
          <a:noFill/>
        </p:spPr>
        <p:txBody>
          <a:bodyPr wrap="square" rtlCol="0">
            <a:spAutoFit/>
          </a:bodyPr>
          <a:lstStyle/>
          <a:p>
            <a:r>
              <a:rPr lang="en-US" sz="2800" b="1" dirty="0" smtClean="0">
                <a:solidFill>
                  <a:srgbClr val="FFFFFF"/>
                </a:solidFill>
              </a:rPr>
              <a:t>Pyramid Carousel for users will direct searches</a:t>
            </a:r>
          </a:p>
          <a:p>
            <a:endParaRPr lang="en-US" dirty="0"/>
          </a:p>
        </p:txBody>
      </p:sp>
    </p:spTree>
    <p:extLst>
      <p:ext uri="{BB962C8B-B14F-4D97-AF65-F5344CB8AC3E}">
        <p14:creationId xmlns:p14="http://schemas.microsoft.com/office/powerpoint/2010/main" val="35623237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948"/>
            <a:ext cx="8229600" cy="1143000"/>
          </a:xfrm>
        </p:spPr>
        <p:txBody>
          <a:bodyPr>
            <a:noAutofit/>
          </a:bodyPr>
          <a:lstStyle/>
          <a:p>
            <a:pPr algn="l"/>
            <a:r>
              <a:rPr lang="en-US" sz="3200" b="1" dirty="0" smtClean="0"/>
              <a:t>How will organization leaders and managers </a:t>
            </a:r>
            <a:r>
              <a:rPr lang="en-US" sz="3200" b="1" dirty="0" smtClean="0"/>
              <a:t>learn about</a:t>
            </a:r>
            <a:r>
              <a:rPr lang="en-US" sz="3200" b="1" dirty="0" smtClean="0"/>
              <a:t> </a:t>
            </a:r>
            <a:r>
              <a:rPr lang="en-US" sz="3200" b="1" dirty="0" smtClean="0"/>
              <a:t>the Best Practices Wiki?</a:t>
            </a:r>
            <a:endParaRPr lang="en-US" sz="3200" b="1" dirty="0"/>
          </a:p>
        </p:txBody>
      </p:sp>
      <p:sp>
        <p:nvSpPr>
          <p:cNvPr id="3" name="Content Placeholder 2"/>
          <p:cNvSpPr>
            <a:spLocks noGrp="1"/>
          </p:cNvSpPr>
          <p:nvPr>
            <p:ph idx="1"/>
          </p:nvPr>
        </p:nvSpPr>
        <p:spPr>
          <a:xfrm>
            <a:off x="457200" y="1560286"/>
            <a:ext cx="8229600" cy="4403888"/>
          </a:xfrm>
        </p:spPr>
        <p:txBody>
          <a:bodyPr>
            <a:normAutofit fontScale="92500" lnSpcReduction="10000"/>
          </a:bodyPr>
          <a:lstStyle/>
          <a:p>
            <a:pPr marL="0" indent="0">
              <a:buNone/>
            </a:pPr>
            <a:r>
              <a:rPr lang="en-US" sz="2600" dirty="0" smtClean="0"/>
              <a:t>Best Practices Wiki will engage organizations that support small </a:t>
            </a:r>
            <a:r>
              <a:rPr lang="en-US" sz="2600" dirty="0" smtClean="0"/>
              <a:t> leaders and managers to </a:t>
            </a:r>
            <a:r>
              <a:rPr lang="en-US" sz="2600" dirty="0" smtClean="0"/>
              <a:t>get the word </a:t>
            </a:r>
            <a:r>
              <a:rPr lang="en-US" sz="2600" dirty="0" smtClean="0"/>
              <a:t>out to their members:</a:t>
            </a:r>
            <a:endParaRPr lang="en-US" sz="2600" dirty="0" smtClean="0"/>
          </a:p>
          <a:p>
            <a:pPr lvl="1"/>
            <a:r>
              <a:rPr lang="en-US" sz="1800" dirty="0" smtClean="0"/>
              <a:t>Business, industry and trade associations </a:t>
            </a:r>
            <a:r>
              <a:rPr lang="en-US" sz="1800" dirty="0" smtClean="0"/>
              <a:t>exist to provide support to their members</a:t>
            </a:r>
            <a:endParaRPr lang="en-US" sz="1800" dirty="0" smtClean="0"/>
          </a:p>
          <a:p>
            <a:pPr lvl="1"/>
            <a:r>
              <a:rPr lang="en-US" sz="1800" dirty="0" smtClean="0"/>
              <a:t>US lenders invested $ 590 billion (2012) with small businesses and need their clients to thrive</a:t>
            </a:r>
          </a:p>
          <a:p>
            <a:pPr lvl="1"/>
            <a:r>
              <a:rPr lang="en-US" sz="1800" dirty="0" smtClean="0"/>
              <a:t>Government agencies like SBA provide tools &amp; support to businesses</a:t>
            </a:r>
          </a:p>
          <a:p>
            <a:pPr lvl="1"/>
            <a:r>
              <a:rPr lang="en-US" sz="1800" dirty="0" smtClean="0"/>
              <a:t>US foundations granted $ 47 B in 2011 to 1.5 million non-profits and want their recipients to succeed</a:t>
            </a:r>
          </a:p>
          <a:p>
            <a:pPr marL="0" indent="0">
              <a:buNone/>
            </a:pPr>
            <a:r>
              <a:rPr lang="en-US" sz="2200" dirty="0" smtClean="0"/>
              <a:t>Viral </a:t>
            </a:r>
            <a:r>
              <a:rPr lang="en-US" sz="2200" dirty="0" smtClean="0"/>
              <a:t>Methods are a proven low cost methods of promoting new websites: </a:t>
            </a:r>
            <a:endParaRPr lang="en-US" sz="2200" dirty="0" smtClean="0"/>
          </a:p>
          <a:p>
            <a:pPr lvl="1"/>
            <a:r>
              <a:rPr lang="en-US" sz="1800" dirty="0"/>
              <a:t>P</a:t>
            </a:r>
            <a:r>
              <a:rPr lang="en-US" sz="1800" dirty="0" smtClean="0"/>
              <a:t>rofessional </a:t>
            </a:r>
            <a:r>
              <a:rPr lang="en-US" sz="1800" dirty="0"/>
              <a:t>advisors to small organizations </a:t>
            </a:r>
            <a:r>
              <a:rPr lang="en-US" sz="1800" dirty="0" smtClean="0"/>
              <a:t>can </a:t>
            </a:r>
            <a:r>
              <a:rPr lang="en-US" sz="1800" dirty="0"/>
              <a:t>utilize the </a:t>
            </a:r>
            <a:r>
              <a:rPr lang="en-US" sz="1800" dirty="0" smtClean="0"/>
              <a:t>Best Practices Wiki best practices </a:t>
            </a:r>
            <a:r>
              <a:rPr lang="en-US" sz="1800" dirty="0"/>
              <a:t>“toolbox</a:t>
            </a:r>
            <a:r>
              <a:rPr lang="en-US" sz="1800" dirty="0" smtClean="0"/>
              <a:t>” </a:t>
            </a:r>
            <a:endParaRPr lang="en-US" sz="1800" dirty="0"/>
          </a:p>
          <a:p>
            <a:pPr lvl="1"/>
            <a:r>
              <a:rPr lang="en-US" sz="1800" dirty="0" smtClean="0"/>
              <a:t>Ask organization </a:t>
            </a:r>
            <a:r>
              <a:rPr lang="en-US" sz="1800" dirty="0" smtClean="0"/>
              <a:t>leaders and </a:t>
            </a:r>
            <a:r>
              <a:rPr lang="en-US" sz="1800" dirty="0" smtClean="0"/>
              <a:t>managers to share with their peers and trusted advisors  </a:t>
            </a:r>
            <a:endParaRPr lang="en-US" sz="1800" dirty="0" smtClean="0"/>
          </a:p>
          <a:p>
            <a:pPr lvl="1"/>
            <a:r>
              <a:rPr lang="en-US" sz="1800" dirty="0" smtClean="0"/>
              <a:t>Utilize social media such as Linkedin</a:t>
            </a:r>
            <a:r>
              <a:rPr lang="en-US" sz="1800" dirty="0"/>
              <a:t> </a:t>
            </a:r>
            <a:r>
              <a:rPr lang="en-US" sz="1800" dirty="0" smtClean="0"/>
              <a:t>and Facebook</a:t>
            </a:r>
          </a:p>
          <a:p>
            <a:pPr marL="0" indent="0">
              <a:buNone/>
            </a:pPr>
            <a:endParaRPr lang="en-US" dirty="0" smtClean="0"/>
          </a:p>
        </p:txBody>
      </p:sp>
    </p:spTree>
    <p:extLst>
      <p:ext uri="{BB962C8B-B14F-4D97-AF65-F5344CB8AC3E}">
        <p14:creationId xmlns:p14="http://schemas.microsoft.com/office/powerpoint/2010/main" val="16174193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t>Conclusion</a:t>
            </a:r>
            <a:endParaRPr lang="en-US" sz="3600" b="1" dirty="0"/>
          </a:p>
        </p:txBody>
      </p:sp>
      <p:sp>
        <p:nvSpPr>
          <p:cNvPr id="3" name="Content Placeholder 2"/>
          <p:cNvSpPr>
            <a:spLocks noGrp="1"/>
          </p:cNvSpPr>
          <p:nvPr>
            <p:ph idx="1"/>
          </p:nvPr>
        </p:nvSpPr>
        <p:spPr/>
        <p:txBody>
          <a:bodyPr>
            <a:normAutofit/>
          </a:bodyPr>
          <a:lstStyle/>
          <a:p>
            <a:pPr marL="0" indent="0">
              <a:buNone/>
            </a:pPr>
            <a:r>
              <a:rPr lang="en-US" b="1" dirty="0" smtClean="0"/>
              <a:t>The Best Practices Wiki can:</a:t>
            </a:r>
          </a:p>
          <a:p>
            <a:pPr marL="342900" indent="-342900">
              <a:buClr>
                <a:srgbClr val="096CC5"/>
              </a:buClr>
              <a:buSzPct val="100000"/>
              <a:buFont typeface="Arial"/>
              <a:buChar char="•"/>
            </a:pPr>
            <a:r>
              <a:rPr lang="en-US" dirty="0" smtClean="0"/>
              <a:t>Accelerate human progress by providing best practices &amp; resources to organization leaders and managers</a:t>
            </a:r>
          </a:p>
          <a:p>
            <a:pPr marL="342900" indent="-342900">
              <a:buClr>
                <a:srgbClr val="096CC5"/>
              </a:buClr>
              <a:buSzPct val="100000"/>
              <a:buFont typeface="Arial"/>
              <a:buChar char="•"/>
            </a:pPr>
            <a:r>
              <a:rPr lang="en-US" dirty="0" smtClean="0"/>
              <a:t>Provide a free global website</a:t>
            </a:r>
            <a:r>
              <a:rPr lang="en-US" dirty="0"/>
              <a:t> </a:t>
            </a:r>
            <a:r>
              <a:rPr lang="en-US" dirty="0" smtClean="0"/>
              <a:t>that is easy to use, one stop shopping</a:t>
            </a:r>
          </a:p>
          <a:p>
            <a:pPr marL="342900" indent="-342900">
              <a:buClr>
                <a:srgbClr val="096CC5"/>
              </a:buClr>
              <a:buSzPct val="100000"/>
              <a:buFont typeface="Arial"/>
              <a:buChar char="•"/>
            </a:pPr>
            <a:r>
              <a:rPr lang="en-US" dirty="0" smtClean="0"/>
              <a:t>Enable collaboration, communities and “local” wikis to develop through Semantic Wiki capabilities</a:t>
            </a:r>
          </a:p>
          <a:p>
            <a:pPr marL="342900" indent="-342900">
              <a:buClr>
                <a:srgbClr val="096CC5"/>
              </a:buClr>
              <a:buSzPct val="100000"/>
              <a:buFont typeface="Arial"/>
              <a:buChar char="•"/>
            </a:pPr>
            <a:r>
              <a:rPr lang="en-US" dirty="0"/>
              <a:t>Operate as low cost non-profit on proven free open source wiki </a:t>
            </a:r>
            <a:r>
              <a:rPr lang="en-US" dirty="0" smtClean="0"/>
              <a:t>software</a:t>
            </a:r>
            <a:endParaRPr lang="en-US" dirty="0"/>
          </a:p>
        </p:txBody>
      </p:sp>
    </p:spTree>
    <p:extLst>
      <p:ext uri="{BB962C8B-B14F-4D97-AF65-F5344CB8AC3E}">
        <p14:creationId xmlns:p14="http://schemas.microsoft.com/office/powerpoint/2010/main" val="38830119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t>For More Information</a:t>
            </a:r>
            <a:endParaRPr lang="en-US" sz="3600" b="1" dirty="0"/>
          </a:p>
        </p:txBody>
      </p:sp>
      <p:sp>
        <p:nvSpPr>
          <p:cNvPr id="3" name="Content Placeholder 2"/>
          <p:cNvSpPr>
            <a:spLocks noGrp="1"/>
          </p:cNvSpPr>
          <p:nvPr>
            <p:ph idx="1"/>
          </p:nvPr>
        </p:nvSpPr>
        <p:spPr>
          <a:xfrm>
            <a:off x="457200" y="1693333"/>
            <a:ext cx="8229600" cy="3962414"/>
          </a:xfrm>
        </p:spPr>
        <p:txBody>
          <a:bodyPr>
            <a:normAutofit fontScale="92500" lnSpcReduction="10000"/>
          </a:bodyPr>
          <a:lstStyle/>
          <a:p>
            <a:r>
              <a:rPr lang="en-US" sz="2400" b="1" dirty="0" smtClean="0"/>
              <a:t>Contact:  </a:t>
            </a:r>
            <a:r>
              <a:rPr lang="en-US" sz="2400" dirty="0" smtClean="0">
                <a:hlinkClick r:id="rId2"/>
              </a:rPr>
              <a:t>terry@solutionsthatendure.com</a:t>
            </a:r>
            <a:endParaRPr lang="en-US" sz="2400" dirty="0" smtClean="0"/>
          </a:p>
          <a:p>
            <a:pPr marL="457200" lvl="1" indent="0">
              <a:buNone/>
            </a:pPr>
            <a:endParaRPr lang="en-US" sz="2400" dirty="0"/>
          </a:p>
          <a:p>
            <a:r>
              <a:rPr lang="en-US" sz="2400" b="1" dirty="0" smtClean="0"/>
              <a:t>Visit:  </a:t>
            </a:r>
            <a:r>
              <a:rPr lang="en-US" sz="2400" dirty="0" smtClean="0">
                <a:hlinkClick r:id="rId3"/>
              </a:rPr>
              <a:t>www.bestpracticeswiki.net</a:t>
            </a:r>
            <a:endParaRPr lang="en-US" sz="2400" dirty="0" smtClean="0"/>
          </a:p>
          <a:p>
            <a:endParaRPr lang="en-US" sz="2400" dirty="0" smtClean="0"/>
          </a:p>
          <a:p>
            <a:r>
              <a:rPr lang="en-US" sz="2400" b="1" dirty="0" smtClean="0"/>
              <a:t>Be a supporter</a:t>
            </a:r>
            <a:r>
              <a:rPr lang="en-US" sz="2400" b="1" dirty="0"/>
              <a:t>: </a:t>
            </a:r>
            <a:r>
              <a:rPr lang="en-US" sz="2400" dirty="0">
                <a:hlinkClick r:id="rId4"/>
              </a:rPr>
              <a:t>http://www.bestpracticeswiki.net/view/</a:t>
            </a:r>
            <a:r>
              <a:rPr lang="en-US" sz="2400" dirty="0" smtClean="0">
                <a:hlinkClick r:id="rId4"/>
              </a:rPr>
              <a:t>Best_Practices_Wiki_Sponsors</a:t>
            </a:r>
            <a:endParaRPr lang="en-US" sz="2400" dirty="0" smtClean="0"/>
          </a:p>
          <a:p>
            <a:pPr marL="0" indent="0">
              <a:buNone/>
            </a:pPr>
            <a:endParaRPr lang="en-US" sz="2400" dirty="0" smtClean="0"/>
          </a:p>
          <a:p>
            <a:r>
              <a:rPr lang="en-US" sz="2400" b="1" dirty="0" smtClean="0"/>
              <a:t>Be a  best practices content contributor</a:t>
            </a:r>
            <a:r>
              <a:rPr lang="en-US" sz="2400" b="1" dirty="0"/>
              <a:t>: </a:t>
            </a:r>
            <a:r>
              <a:rPr lang="en-US" sz="2400" dirty="0">
                <a:hlinkClick r:id="rId5"/>
              </a:rPr>
              <a:t>http://www.bestpracticeswiki.net/view/</a:t>
            </a:r>
            <a:r>
              <a:rPr lang="en-US" sz="2400" dirty="0" smtClean="0">
                <a:hlinkClick r:id="rId5"/>
              </a:rPr>
              <a:t>Special:UserLogin</a:t>
            </a:r>
            <a:endParaRPr lang="en-US" sz="2400" dirty="0" smtClean="0"/>
          </a:p>
          <a:p>
            <a:endParaRPr lang="en-US" sz="2400" dirty="0" smtClean="0"/>
          </a:p>
          <a:p>
            <a:r>
              <a:rPr lang="en-US" sz="2400" b="1" dirty="0" smtClean="0"/>
              <a:t>Donate</a:t>
            </a:r>
            <a:r>
              <a:rPr lang="en-US" sz="2400" b="1" dirty="0"/>
              <a:t>: </a:t>
            </a:r>
            <a:r>
              <a:rPr lang="en-US" sz="2400" dirty="0">
                <a:hlinkClick r:id="rId3"/>
              </a:rPr>
              <a:t>http://</a:t>
            </a:r>
            <a:r>
              <a:rPr lang="en-US" sz="2400" dirty="0" smtClean="0">
                <a:hlinkClick r:id="rId3"/>
              </a:rPr>
              <a:t>www.bestpracticeswiki.net</a:t>
            </a:r>
            <a:r>
              <a:rPr lang="en-US" sz="2400" dirty="0" smtClean="0"/>
              <a:t> </a:t>
            </a:r>
            <a:r>
              <a:rPr lang="en-US" sz="2400" b="1" dirty="0" smtClean="0"/>
              <a:t>- Donate Button</a:t>
            </a:r>
            <a:endParaRPr lang="en-US" sz="2400" dirty="0" smtClean="0"/>
          </a:p>
        </p:txBody>
      </p:sp>
    </p:spTree>
    <p:extLst>
      <p:ext uri="{BB962C8B-B14F-4D97-AF65-F5344CB8AC3E}">
        <p14:creationId xmlns:p14="http://schemas.microsoft.com/office/powerpoint/2010/main" val="22035035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17"/>
            <a:ext cx="8229600" cy="1143000"/>
          </a:xfrm>
        </p:spPr>
        <p:txBody>
          <a:bodyPr>
            <a:normAutofit/>
          </a:bodyPr>
          <a:lstStyle/>
          <a:p>
            <a:pPr algn="l"/>
            <a:r>
              <a:rPr lang="en-US" sz="3600" b="1" dirty="0" smtClean="0"/>
              <a:t>Best Practices Wiki:  Why and Who?</a:t>
            </a:r>
            <a:endParaRPr lang="en-US" sz="3600" b="1" dirty="0"/>
          </a:p>
        </p:txBody>
      </p:sp>
      <p:sp>
        <p:nvSpPr>
          <p:cNvPr id="3" name="Content Placeholder 2"/>
          <p:cNvSpPr>
            <a:spLocks noGrp="1"/>
          </p:cNvSpPr>
          <p:nvPr>
            <p:ph idx="1"/>
          </p:nvPr>
        </p:nvSpPr>
        <p:spPr>
          <a:xfrm>
            <a:off x="683892" y="2474061"/>
            <a:ext cx="8133428" cy="3155609"/>
          </a:xfrm>
        </p:spPr>
        <p:txBody>
          <a:bodyPr>
            <a:noAutofit/>
          </a:bodyPr>
          <a:lstStyle/>
          <a:p>
            <a:pPr marL="228600" lvl="1" indent="-228600">
              <a:spcBef>
                <a:spcPts val="600"/>
              </a:spcBef>
              <a:spcAft>
                <a:spcPts val="300"/>
              </a:spcAft>
              <a:buSzPct val="100000"/>
            </a:pPr>
            <a:r>
              <a:rPr lang="en-US" sz="2400" b="1" dirty="0" smtClean="0"/>
              <a:t>Small:  </a:t>
            </a:r>
            <a:r>
              <a:rPr lang="en-US" sz="2400" dirty="0" smtClean="0"/>
              <a:t>self-employed entrepreneurs </a:t>
            </a:r>
            <a:r>
              <a:rPr lang="en-US" sz="2400" dirty="0"/>
              <a:t>&amp;</a:t>
            </a:r>
            <a:r>
              <a:rPr lang="en-US" sz="2400" dirty="0" smtClean="0"/>
              <a:t> organizations with &lt;50 employees</a:t>
            </a:r>
            <a:endParaRPr lang="en-US" sz="2400" dirty="0"/>
          </a:p>
          <a:p>
            <a:pPr marL="228600" lvl="1" indent="-228600">
              <a:spcBef>
                <a:spcPts val="600"/>
              </a:spcBef>
              <a:spcAft>
                <a:spcPts val="300"/>
              </a:spcAft>
              <a:buSzPct val="100000"/>
            </a:pPr>
            <a:r>
              <a:rPr lang="en-US" sz="2400" b="1" dirty="0"/>
              <a:t>Organizations:</a:t>
            </a:r>
            <a:r>
              <a:rPr lang="en-US" sz="2400" dirty="0"/>
              <a:t> for-</a:t>
            </a:r>
            <a:r>
              <a:rPr lang="en-US" sz="2400" dirty="0" smtClean="0"/>
              <a:t>profit, </a:t>
            </a:r>
            <a:r>
              <a:rPr lang="en-US" sz="2400" dirty="0"/>
              <a:t>non-</a:t>
            </a:r>
            <a:r>
              <a:rPr lang="en-US" sz="2400" dirty="0" smtClean="0"/>
              <a:t>profit, </a:t>
            </a:r>
            <a:r>
              <a:rPr lang="en-US" sz="2400" dirty="0"/>
              <a:t>quasi-</a:t>
            </a:r>
            <a:r>
              <a:rPr lang="en-US" sz="2400" dirty="0" smtClean="0"/>
              <a:t>government, government</a:t>
            </a:r>
            <a:endParaRPr lang="en-US" sz="2400" dirty="0"/>
          </a:p>
          <a:p>
            <a:pPr marL="228600" lvl="1" indent="-228600">
              <a:spcBef>
                <a:spcPts val="600"/>
              </a:spcBef>
              <a:spcAft>
                <a:spcPts val="300"/>
              </a:spcAft>
              <a:buSzPct val="100000"/>
            </a:pPr>
            <a:r>
              <a:rPr lang="en-US" sz="2400" b="1" dirty="0"/>
              <a:t>Leaders:</a:t>
            </a:r>
            <a:r>
              <a:rPr lang="en-US" sz="2400" dirty="0"/>
              <a:t> owners, CEOs, </a:t>
            </a:r>
            <a:r>
              <a:rPr lang="en-US" sz="2400" dirty="0" smtClean="0"/>
              <a:t>executive directors, managers</a:t>
            </a:r>
            <a:endParaRPr lang="en-US" sz="2400" dirty="0"/>
          </a:p>
          <a:p>
            <a:pPr marL="228600" lvl="1" indent="-228600">
              <a:spcBef>
                <a:spcPts val="600"/>
              </a:spcBef>
              <a:spcAft>
                <a:spcPts val="300"/>
              </a:spcAft>
              <a:buSzPct val="100000"/>
            </a:pPr>
            <a:r>
              <a:rPr lang="en-US" sz="2400" b="1" dirty="0" smtClean="0"/>
              <a:t>Timely Information:</a:t>
            </a:r>
            <a:r>
              <a:rPr lang="en-US" sz="2400" dirty="0" smtClean="0"/>
              <a:t> answers </a:t>
            </a:r>
            <a:r>
              <a:rPr lang="en-US" sz="2400" dirty="0"/>
              <a:t>easily and rapidly </a:t>
            </a:r>
            <a:r>
              <a:rPr lang="en-US" sz="2400" dirty="0" smtClean="0"/>
              <a:t>accessible, 24/7 in a single location </a:t>
            </a:r>
            <a:endParaRPr lang="en-US" sz="2400" dirty="0"/>
          </a:p>
          <a:p>
            <a:pPr lvl="1">
              <a:spcBef>
                <a:spcPts val="600"/>
              </a:spcBef>
              <a:spcAft>
                <a:spcPts val="300"/>
              </a:spcAft>
            </a:pPr>
            <a:endParaRPr lang="en-US" sz="2400" dirty="0"/>
          </a:p>
        </p:txBody>
      </p:sp>
      <p:sp>
        <p:nvSpPr>
          <p:cNvPr id="5" name="TextBox 4"/>
          <p:cNvSpPr txBox="1"/>
          <p:nvPr/>
        </p:nvSpPr>
        <p:spPr>
          <a:xfrm>
            <a:off x="586197" y="1158020"/>
            <a:ext cx="7691071" cy="1200328"/>
          </a:xfrm>
          <a:prstGeom prst="rect">
            <a:avLst/>
          </a:prstGeom>
          <a:noFill/>
        </p:spPr>
        <p:txBody>
          <a:bodyPr wrap="square" rtlCol="0">
            <a:spAutoFit/>
          </a:bodyPr>
          <a:lstStyle/>
          <a:p>
            <a:r>
              <a:rPr lang="en-US" sz="2400" b="1" dirty="0"/>
              <a:t>Small organization leaders and managers need timely and tailored answers to problems that restrict the success and growth of their </a:t>
            </a:r>
            <a:r>
              <a:rPr lang="en-US" sz="2400" b="1" dirty="0" smtClean="0"/>
              <a:t>organizations</a:t>
            </a:r>
            <a:endParaRPr lang="en-US" sz="2400" b="1" dirty="0"/>
          </a:p>
        </p:txBody>
      </p:sp>
    </p:spTree>
    <p:extLst>
      <p:ext uri="{BB962C8B-B14F-4D97-AF65-F5344CB8AC3E}">
        <p14:creationId xmlns:p14="http://schemas.microsoft.com/office/powerpoint/2010/main" val="4180421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572500" cy="1143000"/>
          </a:xfrm>
        </p:spPr>
        <p:txBody>
          <a:bodyPr>
            <a:noAutofit/>
          </a:bodyPr>
          <a:lstStyle/>
          <a:p>
            <a:pPr algn="l"/>
            <a:r>
              <a:rPr lang="en-US" sz="3600" b="1" dirty="0" smtClean="0"/>
              <a:t>How you can help! </a:t>
            </a:r>
            <a:endParaRPr lang="en-US" sz="3600" b="1" dirty="0"/>
          </a:p>
        </p:txBody>
      </p:sp>
      <p:sp>
        <p:nvSpPr>
          <p:cNvPr id="3" name="Content Placeholder 2"/>
          <p:cNvSpPr>
            <a:spLocks noGrp="1"/>
          </p:cNvSpPr>
          <p:nvPr>
            <p:ph idx="1"/>
          </p:nvPr>
        </p:nvSpPr>
        <p:spPr/>
        <p:txBody>
          <a:bodyPr/>
          <a:lstStyle/>
          <a:p>
            <a:pPr marL="292100" indent="-292100">
              <a:buClr>
                <a:srgbClr val="096CC5"/>
              </a:buClr>
              <a:buSzPct val="100000"/>
              <a:buFont typeface="Arial"/>
              <a:buChar char="•"/>
            </a:pPr>
            <a:r>
              <a:rPr lang="en-US" dirty="0" smtClean="0"/>
              <a:t>Signup as an individual “Supporter</a:t>
            </a:r>
            <a:r>
              <a:rPr lang="en-US" dirty="0" smtClean="0"/>
              <a:t>”, endorse the idea and spread the word</a:t>
            </a:r>
            <a:endParaRPr lang="en-US" dirty="0" smtClean="0"/>
          </a:p>
          <a:p>
            <a:pPr marL="292100" indent="-292100">
              <a:buClr>
                <a:srgbClr val="096CC5"/>
              </a:buClr>
              <a:buSzPct val="100000"/>
              <a:buFont typeface="Arial"/>
              <a:buChar char="•"/>
            </a:pPr>
            <a:r>
              <a:rPr lang="en-US" dirty="0" smtClean="0"/>
              <a:t>Signup as an “Organization Supporter</a:t>
            </a:r>
            <a:r>
              <a:rPr lang="en-US" dirty="0" smtClean="0"/>
              <a:t>” and spread the word to your members</a:t>
            </a:r>
            <a:endParaRPr lang="en-US" dirty="0" smtClean="0"/>
          </a:p>
          <a:p>
            <a:pPr marL="292100" indent="-292100">
              <a:buClr>
                <a:srgbClr val="096CC5"/>
              </a:buClr>
              <a:buSzPct val="100000"/>
              <a:buFont typeface="Arial"/>
              <a:buChar char="•"/>
            </a:pPr>
            <a:r>
              <a:rPr lang="en-US" dirty="0" smtClean="0"/>
              <a:t>Be a Board Member, govern and help raise funds</a:t>
            </a:r>
          </a:p>
          <a:p>
            <a:pPr marL="292100" indent="-292100">
              <a:buClr>
                <a:srgbClr val="096CC5"/>
              </a:buClr>
              <a:buSzPct val="100000"/>
              <a:buFont typeface="Arial"/>
              <a:buChar char="•"/>
            </a:pPr>
            <a:r>
              <a:rPr lang="en-US" dirty="0" smtClean="0"/>
              <a:t>Be a Technical Wiki Website Advisor and review work product of website contractors</a:t>
            </a:r>
          </a:p>
          <a:p>
            <a:pPr marL="292100" indent="-292100">
              <a:buClr>
                <a:srgbClr val="096CC5"/>
              </a:buClr>
              <a:buSzPct val="100000"/>
              <a:buFont typeface="Arial"/>
              <a:buChar char="•"/>
            </a:pPr>
            <a:r>
              <a:rPr lang="en-US" dirty="0" smtClean="0"/>
              <a:t>Donate $$$$ towards the $ 50,000 Wiki 2.0 </a:t>
            </a:r>
            <a:r>
              <a:rPr lang="en-US" dirty="0" smtClean="0"/>
              <a:t>goal which includes user friendly “forms”, better search functions etc.</a:t>
            </a:r>
            <a:endParaRPr lang="en-US" dirty="0" smtClean="0"/>
          </a:p>
          <a:p>
            <a:pPr marL="292100" indent="-292100">
              <a:buClr>
                <a:srgbClr val="096CC5"/>
              </a:buClr>
              <a:buSzPct val="100000"/>
              <a:buFont typeface="Arial"/>
              <a:buChar char="•"/>
            </a:pPr>
            <a:r>
              <a:rPr lang="en-US" dirty="0" smtClean="0"/>
              <a:t>Help </a:t>
            </a:r>
            <a:r>
              <a:rPr lang="en-US" dirty="0" smtClean="0"/>
              <a:t>pitch your </a:t>
            </a:r>
            <a:r>
              <a:rPr lang="en-US" dirty="0" smtClean="0"/>
              <a:t>organization for support and funding</a:t>
            </a:r>
          </a:p>
          <a:p>
            <a:pPr marL="292100" indent="-292100">
              <a:buClr>
                <a:srgbClr val="096CC5"/>
              </a:buClr>
              <a:buSzPct val="100000"/>
              <a:buFont typeface="Arial"/>
              <a:buChar char="•"/>
            </a:pPr>
            <a:endParaRPr lang="en-US" dirty="0" smtClean="0"/>
          </a:p>
          <a:p>
            <a:pPr marL="292100" indent="-292100">
              <a:buClr>
                <a:srgbClr val="096CC5"/>
              </a:buClr>
              <a:buSzPct val="100000"/>
              <a:buFont typeface="Arial"/>
              <a:buChar char="•"/>
            </a:pPr>
            <a:endParaRPr lang="en-US" dirty="0"/>
          </a:p>
        </p:txBody>
      </p:sp>
    </p:spTree>
    <p:extLst>
      <p:ext uri="{BB962C8B-B14F-4D97-AF65-F5344CB8AC3E}">
        <p14:creationId xmlns:p14="http://schemas.microsoft.com/office/powerpoint/2010/main" val="28052508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317"/>
            <a:ext cx="8229600" cy="1143000"/>
          </a:xfrm>
        </p:spPr>
        <p:txBody>
          <a:bodyPr>
            <a:normAutofit/>
          </a:bodyPr>
          <a:lstStyle/>
          <a:p>
            <a:pPr algn="l"/>
            <a:r>
              <a:rPr lang="en-US" sz="3600" b="1" dirty="0" smtClean="0"/>
              <a:t>Best Practices Wiki:  Why and Who?</a:t>
            </a:r>
            <a:endParaRPr lang="en-US" sz="3600" b="1" dirty="0"/>
          </a:p>
        </p:txBody>
      </p:sp>
      <p:sp>
        <p:nvSpPr>
          <p:cNvPr id="3" name="Content Placeholder 2"/>
          <p:cNvSpPr>
            <a:spLocks noGrp="1"/>
          </p:cNvSpPr>
          <p:nvPr>
            <p:ph idx="1"/>
          </p:nvPr>
        </p:nvSpPr>
        <p:spPr>
          <a:xfrm>
            <a:off x="553372" y="1496161"/>
            <a:ext cx="8133428" cy="3155609"/>
          </a:xfrm>
        </p:spPr>
        <p:txBody>
          <a:bodyPr>
            <a:noAutofit/>
          </a:bodyPr>
          <a:lstStyle/>
          <a:p>
            <a:pPr marL="228600" lvl="1" indent="-228600">
              <a:spcBef>
                <a:spcPts val="600"/>
              </a:spcBef>
              <a:spcAft>
                <a:spcPts val="300"/>
              </a:spcAft>
              <a:buSzPct val="100000"/>
            </a:pPr>
            <a:r>
              <a:rPr lang="en-US" sz="2400" b="1" dirty="0" smtClean="0"/>
              <a:t>Tailored advice</a:t>
            </a:r>
            <a:r>
              <a:rPr lang="en-US" sz="2400" dirty="0" smtClean="0"/>
              <a:t>: </a:t>
            </a:r>
            <a:r>
              <a:rPr lang="en-US" sz="2400" dirty="0"/>
              <a:t>specific answers fitting the </a:t>
            </a:r>
            <a:r>
              <a:rPr lang="en-US" sz="2400" dirty="0" smtClean="0"/>
              <a:t>needs and diversity </a:t>
            </a:r>
            <a:r>
              <a:rPr lang="en-US" sz="2400" dirty="0"/>
              <a:t>of </a:t>
            </a:r>
            <a:r>
              <a:rPr lang="en-US" sz="2400" dirty="0" smtClean="0"/>
              <a:t>organizations </a:t>
            </a:r>
            <a:r>
              <a:rPr lang="en-US" sz="2400" dirty="0"/>
              <a:t>and </a:t>
            </a:r>
            <a:r>
              <a:rPr lang="en-US" sz="2400" dirty="0" smtClean="0"/>
              <a:t>industries</a:t>
            </a:r>
            <a:endParaRPr lang="en-US" sz="2400" dirty="0"/>
          </a:p>
          <a:p>
            <a:pPr marL="228600" lvl="1" indent="-228600">
              <a:spcBef>
                <a:spcPts val="600"/>
              </a:spcBef>
              <a:spcAft>
                <a:spcPts val="300"/>
              </a:spcAft>
              <a:buSzPct val="100000"/>
            </a:pPr>
            <a:r>
              <a:rPr lang="en-US" sz="2400" b="1" dirty="0" smtClean="0"/>
              <a:t>Drive success: </a:t>
            </a:r>
            <a:r>
              <a:rPr lang="en-US" sz="2400" dirty="0"/>
              <a:t>organization failure rate is high; </a:t>
            </a:r>
            <a:r>
              <a:rPr lang="en-US" sz="2400" u="sng" dirty="0" smtClean="0"/>
              <a:t>underperformance</a:t>
            </a:r>
            <a:r>
              <a:rPr lang="en-US" sz="2400" dirty="0" smtClean="0"/>
              <a:t> </a:t>
            </a:r>
            <a:r>
              <a:rPr lang="en-US" sz="2400" dirty="0"/>
              <a:t>of </a:t>
            </a:r>
            <a:r>
              <a:rPr lang="en-US" sz="2400" dirty="0" smtClean="0"/>
              <a:t>organization </a:t>
            </a:r>
            <a:r>
              <a:rPr lang="en-US" sz="2400" dirty="0"/>
              <a:t>is </a:t>
            </a:r>
            <a:r>
              <a:rPr lang="en-US" sz="2400" dirty="0" smtClean="0"/>
              <a:t>common due to lack of sufficient experience and information </a:t>
            </a:r>
          </a:p>
          <a:p>
            <a:pPr marL="228600" lvl="1" indent="-228600">
              <a:spcBef>
                <a:spcPts val="600"/>
              </a:spcBef>
              <a:spcAft>
                <a:spcPts val="300"/>
              </a:spcAft>
              <a:buSzPct val="100000"/>
            </a:pPr>
            <a:r>
              <a:rPr lang="en-US" sz="2400" b="1" dirty="0" smtClean="0"/>
              <a:t>Support growth:</a:t>
            </a:r>
            <a:r>
              <a:rPr lang="en-US" sz="2400" dirty="0" smtClean="0"/>
              <a:t>  challenges often change </a:t>
            </a:r>
            <a:r>
              <a:rPr lang="en-US" sz="2400" dirty="0"/>
              <a:t>as organizations </a:t>
            </a:r>
            <a:r>
              <a:rPr lang="en-US" sz="2400" dirty="0" smtClean="0"/>
              <a:t>grow and new ideas and solutions are needed</a:t>
            </a:r>
            <a:endParaRPr lang="en-US" sz="2400" dirty="0"/>
          </a:p>
        </p:txBody>
      </p:sp>
    </p:spTree>
    <p:extLst>
      <p:ext uri="{BB962C8B-B14F-4D97-AF65-F5344CB8AC3E}">
        <p14:creationId xmlns:p14="http://schemas.microsoft.com/office/powerpoint/2010/main" val="371528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8106"/>
            <a:ext cx="8229600" cy="1143000"/>
          </a:xfrm>
        </p:spPr>
        <p:txBody>
          <a:bodyPr>
            <a:normAutofit/>
          </a:bodyPr>
          <a:lstStyle/>
          <a:p>
            <a:pPr algn="l"/>
            <a:r>
              <a:rPr lang="en-US" sz="3600" b="1" dirty="0" smtClean="0"/>
              <a:t>Background:  Wikipedia Facts</a:t>
            </a:r>
            <a:endParaRPr lang="en-US" sz="3600" b="1" dirty="0"/>
          </a:p>
        </p:txBody>
      </p:sp>
      <p:sp>
        <p:nvSpPr>
          <p:cNvPr id="3" name="Content Placeholder 2"/>
          <p:cNvSpPr>
            <a:spLocks noGrp="1"/>
          </p:cNvSpPr>
          <p:nvPr>
            <p:ph idx="1"/>
          </p:nvPr>
        </p:nvSpPr>
        <p:spPr>
          <a:xfrm>
            <a:off x="685800" y="1451033"/>
            <a:ext cx="8229600" cy="5233554"/>
          </a:xfrm>
        </p:spPr>
        <p:txBody>
          <a:bodyPr>
            <a:normAutofit/>
          </a:bodyPr>
          <a:lstStyle/>
          <a:p>
            <a:pPr marL="342900" indent="-342900">
              <a:lnSpc>
                <a:spcPct val="110000"/>
              </a:lnSpc>
              <a:buClr>
                <a:srgbClr val="096CC5"/>
              </a:buClr>
              <a:buSzPct val="100000"/>
              <a:buFont typeface="Arial"/>
              <a:buChar char="•"/>
            </a:pPr>
            <a:r>
              <a:rPr lang="en-US" sz="2400" dirty="0" smtClean="0"/>
              <a:t>Wikipedia, the online encyclopedia, was created in 2001 with first year budget of $74,000</a:t>
            </a:r>
          </a:p>
          <a:p>
            <a:pPr marL="342900" indent="-342900">
              <a:lnSpc>
                <a:spcPct val="120000"/>
              </a:lnSpc>
              <a:buClr>
                <a:srgbClr val="096CC5"/>
              </a:buClr>
              <a:buSzPct val="100000"/>
              <a:buFont typeface="Arial"/>
              <a:buChar char="•"/>
            </a:pPr>
            <a:r>
              <a:rPr lang="en-US" sz="2400" dirty="0" smtClean="0"/>
              <a:t>6th most visited site on the web</a:t>
            </a:r>
          </a:p>
          <a:p>
            <a:pPr marL="342900" indent="-342900">
              <a:lnSpc>
                <a:spcPct val="120000"/>
              </a:lnSpc>
              <a:buClr>
                <a:srgbClr val="096CC5"/>
              </a:buClr>
              <a:buSzPct val="100000"/>
              <a:buFont typeface="Arial"/>
              <a:buChar char="•"/>
            </a:pPr>
            <a:r>
              <a:rPr lang="en-US" sz="2400" dirty="0" smtClean="0"/>
              <a:t>365 million readers worldwide </a:t>
            </a:r>
          </a:p>
          <a:p>
            <a:pPr marL="342900" indent="-342900">
              <a:lnSpc>
                <a:spcPct val="120000"/>
              </a:lnSpc>
              <a:buClr>
                <a:srgbClr val="096CC5"/>
              </a:buClr>
              <a:buSzPct val="100000"/>
              <a:buFont typeface="Arial"/>
              <a:buChar char="•"/>
            </a:pPr>
            <a:r>
              <a:rPr lang="en-US" sz="2400" dirty="0" smtClean="0"/>
              <a:t>26 million volunteer-authored articles</a:t>
            </a:r>
          </a:p>
          <a:p>
            <a:pPr marL="342900" indent="-342900">
              <a:lnSpc>
                <a:spcPct val="120000"/>
              </a:lnSpc>
              <a:buClr>
                <a:srgbClr val="096CC5"/>
              </a:buClr>
              <a:buSzPct val="100000"/>
              <a:buFont typeface="Arial"/>
              <a:buChar char="•"/>
            </a:pPr>
            <a:r>
              <a:rPr lang="en-US" sz="2400" dirty="0" smtClean="0"/>
              <a:t>74,000 active </a:t>
            </a:r>
            <a:r>
              <a:rPr lang="en-US" sz="2400" dirty="0" smtClean="0"/>
              <a:t>volunteers contribute and edit </a:t>
            </a:r>
            <a:r>
              <a:rPr lang="en-US" sz="2400" dirty="0" smtClean="0"/>
              <a:t>each month</a:t>
            </a:r>
          </a:p>
          <a:p>
            <a:pPr marL="342900" indent="-342900">
              <a:lnSpc>
                <a:spcPct val="110000"/>
              </a:lnSpc>
              <a:buClr>
                <a:srgbClr val="096CC5"/>
              </a:buClr>
              <a:buSzPct val="100000"/>
              <a:buFont typeface="Arial"/>
              <a:buChar char="•"/>
            </a:pPr>
            <a:r>
              <a:rPr lang="en-US" sz="2400" dirty="0" smtClean="0"/>
              <a:t>Available in 286 </a:t>
            </a:r>
            <a:r>
              <a:rPr lang="en-US" sz="2400" dirty="0" smtClean="0"/>
              <a:t>languages – for many languages the only encyclopedia for native speakers</a:t>
            </a:r>
          </a:p>
          <a:p>
            <a:pPr marL="0" indent="0">
              <a:lnSpc>
                <a:spcPct val="120000"/>
              </a:lnSpc>
              <a:buNone/>
            </a:pPr>
            <a:endParaRPr lang="en-US" sz="2400" dirty="0" smtClean="0"/>
          </a:p>
          <a:p>
            <a:pPr>
              <a:lnSpc>
                <a:spcPct val="120000"/>
              </a:lnSpc>
            </a:pPr>
            <a:endParaRPr lang="en-US" sz="2400" dirty="0"/>
          </a:p>
        </p:txBody>
      </p:sp>
    </p:spTree>
    <p:extLst>
      <p:ext uri="{BB962C8B-B14F-4D97-AF65-F5344CB8AC3E}">
        <p14:creationId xmlns:p14="http://schemas.microsoft.com/office/powerpoint/2010/main" val="21295230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95"/>
            <a:ext cx="8229600" cy="1143000"/>
          </a:xfrm>
        </p:spPr>
        <p:txBody>
          <a:bodyPr>
            <a:normAutofit/>
          </a:bodyPr>
          <a:lstStyle/>
          <a:p>
            <a:pPr algn="l"/>
            <a:r>
              <a:rPr lang="en-US" sz="3600" b="1" dirty="0" smtClean="0"/>
              <a:t>Background:</a:t>
            </a:r>
            <a:r>
              <a:rPr lang="en-US" sz="3600" b="1" baseline="0" dirty="0" smtClean="0"/>
              <a:t>  </a:t>
            </a:r>
            <a:r>
              <a:rPr lang="en-US" sz="3600" b="1" dirty="0" smtClean="0"/>
              <a:t>WikiMedia Foundation</a:t>
            </a:r>
            <a:endParaRPr lang="en-US" sz="3600" b="1" dirty="0"/>
          </a:p>
        </p:txBody>
      </p:sp>
      <p:sp>
        <p:nvSpPr>
          <p:cNvPr id="3" name="Content Placeholder 2"/>
          <p:cNvSpPr>
            <a:spLocks noGrp="1"/>
          </p:cNvSpPr>
          <p:nvPr>
            <p:ph idx="1"/>
          </p:nvPr>
        </p:nvSpPr>
        <p:spPr>
          <a:xfrm>
            <a:off x="508000" y="1498600"/>
            <a:ext cx="8229600" cy="4525963"/>
          </a:xfrm>
        </p:spPr>
        <p:txBody>
          <a:bodyPr>
            <a:normAutofit/>
          </a:bodyPr>
          <a:lstStyle/>
          <a:p>
            <a:pPr marL="228600" indent="-228600">
              <a:spcBef>
                <a:spcPts val="600"/>
              </a:spcBef>
              <a:spcAft>
                <a:spcPts val="300"/>
              </a:spcAft>
              <a:buClr>
                <a:srgbClr val="096CC5"/>
              </a:buClr>
              <a:buSzPct val="100000"/>
              <a:buFont typeface="Arial"/>
              <a:buChar char="•"/>
            </a:pPr>
            <a:r>
              <a:rPr lang="en-US" sz="2400" dirty="0" smtClean="0"/>
              <a:t>US-based non-profit</a:t>
            </a:r>
          </a:p>
          <a:p>
            <a:pPr marL="228600" indent="-228600">
              <a:spcBef>
                <a:spcPts val="600"/>
              </a:spcBef>
              <a:spcAft>
                <a:spcPts val="300"/>
              </a:spcAft>
              <a:buClr>
                <a:srgbClr val="096CC5"/>
              </a:buClr>
              <a:buSzPct val="100000"/>
              <a:buFont typeface="Arial"/>
              <a:buChar char="•"/>
            </a:pPr>
            <a:r>
              <a:rPr lang="en-US" sz="2400" dirty="0" smtClean="0"/>
              <a:t>Operates Wikipedia, other wiki projects and WikiMedia software</a:t>
            </a:r>
          </a:p>
          <a:p>
            <a:pPr marL="228600" indent="-228600">
              <a:spcBef>
                <a:spcPts val="600"/>
              </a:spcBef>
              <a:spcAft>
                <a:spcPts val="300"/>
              </a:spcAft>
              <a:buClr>
                <a:srgbClr val="096CC5"/>
              </a:buClr>
              <a:buSzPct val="100000"/>
              <a:buFont typeface="Arial"/>
              <a:buChar char="•"/>
            </a:pPr>
            <a:r>
              <a:rPr lang="en-US" sz="2400" dirty="0" smtClean="0"/>
              <a:t>152 total paid staff</a:t>
            </a:r>
          </a:p>
          <a:p>
            <a:pPr marL="228600" indent="-228600">
              <a:spcBef>
                <a:spcPts val="600"/>
              </a:spcBef>
              <a:spcAft>
                <a:spcPts val="300"/>
              </a:spcAft>
              <a:buClr>
                <a:srgbClr val="096CC5"/>
              </a:buClr>
              <a:buSzPct val="100000"/>
              <a:buFont typeface="Arial"/>
              <a:buChar char="•"/>
            </a:pPr>
            <a:r>
              <a:rPr lang="en-US" sz="2400" dirty="0" smtClean="0"/>
              <a:t>$34 M</a:t>
            </a:r>
            <a:r>
              <a:rPr lang="en-US" sz="2400" baseline="0" dirty="0" smtClean="0"/>
              <a:t> </a:t>
            </a:r>
            <a:r>
              <a:rPr lang="en-US" sz="2400" dirty="0" smtClean="0"/>
              <a:t>annual budget in 2012; primarily small individual donations with foundation project funding </a:t>
            </a:r>
          </a:p>
          <a:p>
            <a:pPr marL="228600" indent="-228600">
              <a:spcBef>
                <a:spcPts val="600"/>
              </a:spcBef>
              <a:spcAft>
                <a:spcPts val="300"/>
              </a:spcAft>
              <a:buClr>
                <a:srgbClr val="096CC5"/>
              </a:buClr>
              <a:buSzPct val="100000"/>
              <a:buFont typeface="Arial"/>
              <a:buChar char="•"/>
            </a:pPr>
            <a:r>
              <a:rPr lang="en-US" sz="2400" dirty="0" smtClean="0">
                <a:solidFill>
                  <a:srgbClr val="292934"/>
                </a:solidFill>
              </a:rPr>
              <a:t>No advertising policy; prevents conflicts, avoids bias, protects user privacy, and creates user trust </a:t>
            </a:r>
            <a:endParaRPr lang="en-US" sz="2400" dirty="0">
              <a:solidFill>
                <a:srgbClr val="292934"/>
              </a:solidFill>
            </a:endParaRPr>
          </a:p>
        </p:txBody>
      </p:sp>
    </p:spTree>
    <p:extLst>
      <p:ext uri="{BB962C8B-B14F-4D97-AF65-F5344CB8AC3E}">
        <p14:creationId xmlns:p14="http://schemas.microsoft.com/office/powerpoint/2010/main" val="19780844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50"/>
            <a:ext cx="8229600" cy="1143000"/>
          </a:xfrm>
        </p:spPr>
        <p:txBody>
          <a:bodyPr>
            <a:normAutofit/>
          </a:bodyPr>
          <a:lstStyle/>
          <a:p>
            <a:pPr algn="l"/>
            <a:r>
              <a:rPr lang="en-US" sz="3600" b="1" dirty="0" smtClean="0"/>
              <a:t>The Vision: Best Practices Wiki</a:t>
            </a:r>
            <a:endParaRPr lang="en-US" sz="3600" b="1" dirty="0"/>
          </a:p>
        </p:txBody>
      </p:sp>
      <p:sp>
        <p:nvSpPr>
          <p:cNvPr id="3" name="Content Placeholder 2"/>
          <p:cNvSpPr>
            <a:spLocks noGrp="1"/>
          </p:cNvSpPr>
          <p:nvPr>
            <p:ph idx="1"/>
          </p:nvPr>
        </p:nvSpPr>
        <p:spPr/>
        <p:txBody>
          <a:bodyPr>
            <a:normAutofit/>
          </a:bodyPr>
          <a:lstStyle/>
          <a:p>
            <a:pPr marL="228600" indent="-228600">
              <a:buClr>
                <a:srgbClr val="096CC5"/>
              </a:buClr>
              <a:buSzPct val="100000"/>
              <a:buFont typeface="Arial"/>
              <a:buChar char="•"/>
            </a:pPr>
            <a:r>
              <a:rPr lang="en-US" sz="2400" dirty="0" smtClean="0"/>
              <a:t>Human </a:t>
            </a:r>
            <a:r>
              <a:rPr lang="en-US" sz="2400" dirty="0"/>
              <a:t>progress is directly linked to the spread of </a:t>
            </a:r>
            <a:r>
              <a:rPr lang="en-US" sz="2400" dirty="0" smtClean="0"/>
              <a:t>ideas and knowledge </a:t>
            </a:r>
            <a:endParaRPr lang="en-US" sz="2400" dirty="0" smtClean="0"/>
          </a:p>
          <a:p>
            <a:pPr marL="228600" indent="-228600">
              <a:buClr>
                <a:srgbClr val="096CC5"/>
              </a:buClr>
              <a:buSzPct val="100000"/>
              <a:buFont typeface="Arial"/>
              <a:buChar char="•"/>
            </a:pPr>
            <a:r>
              <a:rPr lang="en-US" sz="2400" dirty="0" smtClean="0">
                <a:solidFill>
                  <a:srgbClr val="292934"/>
                </a:solidFill>
              </a:rPr>
              <a:t>Human </a:t>
            </a:r>
            <a:r>
              <a:rPr lang="en-US" sz="2400" dirty="0">
                <a:solidFill>
                  <a:srgbClr val="292934"/>
                </a:solidFill>
              </a:rPr>
              <a:t>progress can be accelerated </a:t>
            </a:r>
            <a:r>
              <a:rPr lang="en-US" sz="2400" dirty="0" smtClean="0">
                <a:solidFill>
                  <a:srgbClr val="292934"/>
                </a:solidFill>
              </a:rPr>
              <a:t>through </a:t>
            </a:r>
            <a:r>
              <a:rPr lang="en-US" sz="2400" dirty="0">
                <a:solidFill>
                  <a:srgbClr val="292934"/>
                </a:solidFill>
              </a:rPr>
              <a:t>improved access of all </a:t>
            </a:r>
            <a:r>
              <a:rPr lang="en-US" sz="2400" dirty="0" smtClean="0">
                <a:solidFill>
                  <a:srgbClr val="292934"/>
                </a:solidFill>
              </a:rPr>
              <a:t>organizations and individuals to best practices, from foundational guidance to leading-edge knowledge </a:t>
            </a:r>
            <a:endParaRPr lang="en-US" sz="2400" dirty="0">
              <a:solidFill>
                <a:srgbClr val="292934"/>
              </a:solidFill>
            </a:endParaRPr>
          </a:p>
          <a:p>
            <a:pPr marL="228600" indent="-228600">
              <a:buClr>
                <a:srgbClr val="096CC5"/>
              </a:buClr>
              <a:buSzPct val="100000"/>
              <a:buFont typeface="Arial"/>
              <a:buChar char="•"/>
            </a:pPr>
            <a:r>
              <a:rPr lang="en-US" sz="2400" dirty="0" smtClean="0"/>
              <a:t>Best Practices Wiki will provide a freely available repository of best practice methods, articles and other resources contributed by experts, organizations and practitioners</a:t>
            </a:r>
          </a:p>
          <a:p>
            <a:pPr marL="228600" indent="-228600">
              <a:buClr>
                <a:srgbClr val="096CC5"/>
              </a:buClr>
              <a:buSzPct val="100000"/>
              <a:buFont typeface="Arial"/>
              <a:buChar char="•"/>
            </a:pPr>
            <a:r>
              <a:rPr lang="en-US" sz="2400" dirty="0" smtClean="0">
                <a:solidFill>
                  <a:srgbClr val="292934"/>
                </a:solidFill>
              </a:rPr>
              <a:t>Best Practices Wiki will enable collaboration and </a:t>
            </a:r>
            <a:r>
              <a:rPr lang="en-US" dirty="0" smtClean="0">
                <a:solidFill>
                  <a:srgbClr val="292934"/>
                </a:solidFill>
              </a:rPr>
              <a:t>promote the</a:t>
            </a:r>
            <a:r>
              <a:rPr lang="en-US" sz="2400" dirty="0" smtClean="0">
                <a:solidFill>
                  <a:srgbClr val="292934"/>
                </a:solidFill>
              </a:rPr>
              <a:t> </a:t>
            </a:r>
            <a:r>
              <a:rPr lang="en-US" sz="2400" dirty="0" smtClean="0">
                <a:solidFill>
                  <a:srgbClr val="292934"/>
                </a:solidFill>
              </a:rPr>
              <a:t>development of small business and non-profit communities</a:t>
            </a:r>
            <a:endParaRPr lang="en-US" sz="2400" dirty="0">
              <a:solidFill>
                <a:srgbClr val="292934"/>
              </a:solidFill>
            </a:endParaRPr>
          </a:p>
        </p:txBody>
      </p:sp>
    </p:spTree>
    <p:extLst>
      <p:ext uri="{BB962C8B-B14F-4D97-AF65-F5344CB8AC3E}">
        <p14:creationId xmlns:p14="http://schemas.microsoft.com/office/powerpoint/2010/main" val="9202150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289" y="231662"/>
            <a:ext cx="8229600" cy="990600"/>
          </a:xfrm>
        </p:spPr>
        <p:txBody>
          <a:bodyPr>
            <a:normAutofit/>
          </a:bodyPr>
          <a:lstStyle/>
          <a:p>
            <a:pPr algn="l"/>
            <a:r>
              <a:rPr lang="en-US" sz="3600" b="1" dirty="0" smtClean="0"/>
              <a:t>Who will use Best Practices Wiki?</a:t>
            </a:r>
            <a:endParaRPr lang="en-US" sz="3600" b="1" dirty="0"/>
          </a:p>
        </p:txBody>
      </p:sp>
      <p:sp>
        <p:nvSpPr>
          <p:cNvPr id="3" name="Content Placeholder 2"/>
          <p:cNvSpPr>
            <a:spLocks noGrp="1"/>
          </p:cNvSpPr>
          <p:nvPr>
            <p:ph idx="1"/>
          </p:nvPr>
        </p:nvSpPr>
        <p:spPr>
          <a:xfrm>
            <a:off x="135467" y="1417638"/>
            <a:ext cx="8441422" cy="5440362"/>
          </a:xfrm>
        </p:spPr>
        <p:txBody>
          <a:bodyPr>
            <a:noAutofit/>
          </a:bodyPr>
          <a:lstStyle/>
          <a:p>
            <a:pPr marL="0" indent="0" defTabSz="457200">
              <a:buNone/>
            </a:pPr>
            <a:r>
              <a:rPr lang="en-US" sz="2400" dirty="0" smtClean="0"/>
              <a:t>	</a:t>
            </a:r>
            <a:r>
              <a:rPr lang="en-US" sz="2400" b="1" dirty="0" smtClean="0"/>
              <a:t>United States users</a:t>
            </a:r>
          </a:p>
          <a:p>
            <a:pPr lvl="1">
              <a:buSzPct val="100000"/>
              <a:buFont typeface="Arial"/>
              <a:buChar char="•"/>
            </a:pPr>
            <a:r>
              <a:rPr lang="en-US" sz="2400" dirty="0" smtClean="0"/>
              <a:t>90% are small businesses; 5.4 million have &lt;20 employees</a:t>
            </a:r>
          </a:p>
          <a:p>
            <a:pPr lvl="1">
              <a:buSzPct val="100000"/>
              <a:buFont typeface="Arial"/>
              <a:buChar char="•"/>
            </a:pPr>
            <a:r>
              <a:rPr lang="en-US" sz="2400" dirty="0" smtClean="0"/>
              <a:t>1 million non-profits have &lt;25 </a:t>
            </a:r>
            <a:r>
              <a:rPr lang="en-US" sz="2400" dirty="0"/>
              <a:t>employees</a:t>
            </a:r>
          </a:p>
          <a:p>
            <a:pPr lvl="1">
              <a:buSzPct val="100000"/>
              <a:buFont typeface="Arial"/>
              <a:buChar char="•"/>
            </a:pPr>
            <a:r>
              <a:rPr lang="en-US" sz="2400" dirty="0" smtClean="0"/>
              <a:t>21 million individuals are self-employed business owners </a:t>
            </a:r>
          </a:p>
          <a:p>
            <a:pPr lvl="1">
              <a:buSzPct val="100000"/>
              <a:buFont typeface="Arial"/>
              <a:buChar char="•"/>
            </a:pPr>
            <a:r>
              <a:rPr lang="en-US" sz="2400" dirty="0" smtClean="0"/>
              <a:t>600,000 startups launch each year</a:t>
            </a:r>
          </a:p>
          <a:p>
            <a:pPr lvl="1">
              <a:buSzPct val="100000"/>
              <a:buFont typeface="Arial"/>
              <a:buChar char="•"/>
            </a:pPr>
            <a:r>
              <a:rPr lang="en-US" sz="2400" dirty="0" smtClean="0"/>
              <a:t>89,000  small government &amp; quasi-government organizations </a:t>
            </a:r>
          </a:p>
          <a:p>
            <a:pPr marL="274320" lvl="1" indent="0">
              <a:buNone/>
            </a:pPr>
            <a:endParaRPr lang="en-US" sz="2400" dirty="0" smtClean="0"/>
          </a:p>
          <a:p>
            <a:pPr marL="0" indent="0" defTabSz="457200">
              <a:buNone/>
            </a:pPr>
            <a:r>
              <a:rPr lang="en-US" sz="2400" dirty="0" smtClean="0"/>
              <a:t>	</a:t>
            </a:r>
            <a:r>
              <a:rPr lang="en-US" sz="2400" b="1" dirty="0" smtClean="0"/>
              <a:t>Global users</a:t>
            </a:r>
          </a:p>
          <a:p>
            <a:pPr lvl="1">
              <a:buSzPct val="100000"/>
              <a:buFont typeface="Arial"/>
              <a:buChar char="•"/>
            </a:pPr>
            <a:r>
              <a:rPr lang="en-US" sz="2400" dirty="0"/>
              <a:t>P</a:t>
            </a:r>
            <a:r>
              <a:rPr lang="en-US" sz="2400" dirty="0" smtClean="0"/>
              <a:t>roportion of small businesses is larger outside the US</a:t>
            </a:r>
          </a:p>
          <a:p>
            <a:pPr lvl="1">
              <a:buSzPct val="100000"/>
              <a:buFont typeface="Arial"/>
              <a:buChar char="•"/>
            </a:pPr>
            <a:r>
              <a:rPr lang="en-US" sz="2400" dirty="0"/>
              <a:t>E</a:t>
            </a:r>
            <a:r>
              <a:rPr lang="en-US" sz="2400" dirty="0" smtClean="0"/>
              <a:t>stimated tens of millions of small organizations globally </a:t>
            </a:r>
          </a:p>
        </p:txBody>
      </p:sp>
    </p:spTree>
    <p:extLst>
      <p:ext uri="{BB962C8B-B14F-4D97-AF65-F5344CB8AC3E}">
        <p14:creationId xmlns:p14="http://schemas.microsoft.com/office/powerpoint/2010/main" val="2168043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84"/>
            <a:ext cx="8229600" cy="1143000"/>
          </a:xfrm>
        </p:spPr>
        <p:txBody>
          <a:bodyPr>
            <a:normAutofit/>
          </a:bodyPr>
          <a:lstStyle/>
          <a:p>
            <a:pPr algn="l"/>
            <a:r>
              <a:rPr lang="en-US" sz="3600" b="1" dirty="0" smtClean="0"/>
              <a:t>What is a best </a:t>
            </a:r>
            <a:r>
              <a:rPr lang="en-US" sz="3600" b="1" dirty="0"/>
              <a:t>p</a:t>
            </a:r>
            <a:r>
              <a:rPr lang="en-US" sz="3600" b="1" dirty="0" smtClean="0"/>
              <a:t>ractice?</a:t>
            </a:r>
            <a:endParaRPr lang="en-US" sz="3600" b="1" dirty="0"/>
          </a:p>
        </p:txBody>
      </p:sp>
      <p:sp>
        <p:nvSpPr>
          <p:cNvPr id="3" name="Content Placeholder 2"/>
          <p:cNvSpPr>
            <a:spLocks noGrp="1"/>
          </p:cNvSpPr>
          <p:nvPr>
            <p:ph idx="1"/>
          </p:nvPr>
        </p:nvSpPr>
        <p:spPr>
          <a:xfrm>
            <a:off x="457200" y="1511300"/>
            <a:ext cx="8229600" cy="4525963"/>
          </a:xfrm>
        </p:spPr>
        <p:txBody>
          <a:bodyPr>
            <a:normAutofit/>
          </a:bodyPr>
          <a:lstStyle/>
          <a:p>
            <a:pPr marL="0" indent="0">
              <a:buNone/>
            </a:pPr>
            <a:r>
              <a:rPr lang="en-US" sz="2400" b="1" dirty="0"/>
              <a:t>Best Practice Methods: </a:t>
            </a:r>
            <a:r>
              <a:rPr lang="en-US" sz="2400" dirty="0"/>
              <a:t> A best practice is a method or technique that has consistently shown results superior to those achieved with other </a:t>
            </a:r>
            <a:r>
              <a:rPr lang="en-US" sz="2400" dirty="0" smtClean="0"/>
              <a:t>means.</a:t>
            </a:r>
          </a:p>
          <a:p>
            <a:pPr lvl="1">
              <a:spcBef>
                <a:spcPts val="0"/>
              </a:spcBef>
              <a:buFont typeface="Arial"/>
              <a:buChar char="•"/>
            </a:pPr>
            <a:r>
              <a:rPr lang="en-US" sz="2000" dirty="0" smtClean="0"/>
              <a:t>May be based on quantitative or qualitative assessments depending on the field</a:t>
            </a:r>
          </a:p>
          <a:p>
            <a:pPr lvl="1">
              <a:spcBef>
                <a:spcPts val="0"/>
              </a:spcBef>
              <a:buFont typeface="Arial"/>
              <a:buChar char="•"/>
            </a:pPr>
            <a:r>
              <a:rPr lang="en-US" sz="2000" dirty="0" smtClean="0"/>
              <a:t>These </a:t>
            </a:r>
            <a:r>
              <a:rPr lang="en-US" sz="2000" dirty="0"/>
              <a:t>can often serve as a benchmark to evaluate one's current </a:t>
            </a:r>
            <a:r>
              <a:rPr lang="en-US" sz="2000" dirty="0" smtClean="0"/>
              <a:t>practices</a:t>
            </a:r>
          </a:p>
          <a:p>
            <a:pPr lvl="1">
              <a:spcBef>
                <a:spcPts val="0"/>
              </a:spcBef>
              <a:buFont typeface="Arial"/>
              <a:buChar char="•"/>
            </a:pPr>
            <a:r>
              <a:rPr lang="en-US" sz="2000" dirty="0" smtClean="0"/>
              <a:t>Based on repeatable procedures that have proven themselves over time for large numbers of people, responses, organizations, or functions</a:t>
            </a:r>
          </a:p>
          <a:p>
            <a:pPr marL="0" indent="0">
              <a:buNone/>
            </a:pPr>
            <a:r>
              <a:rPr lang="en-US" sz="2400" b="1" dirty="0" smtClean="0"/>
              <a:t>Best </a:t>
            </a:r>
            <a:r>
              <a:rPr lang="en-US" sz="2400" b="1" dirty="0"/>
              <a:t>Practices Articles: </a:t>
            </a:r>
            <a:r>
              <a:rPr lang="en-US" sz="2400" dirty="0"/>
              <a:t> A best practice article </a:t>
            </a:r>
            <a:r>
              <a:rPr lang="en-US" sz="2400" dirty="0" smtClean="0"/>
              <a:t>can </a:t>
            </a:r>
            <a:r>
              <a:rPr lang="en-US" sz="2400" dirty="0"/>
              <a:t>provide analysis, comparison, discussion, case studies or additional </a:t>
            </a:r>
            <a:r>
              <a:rPr lang="en-US" sz="2400" dirty="0" smtClean="0"/>
              <a:t>information.</a:t>
            </a:r>
            <a:endParaRPr lang="en-US" sz="2400" dirty="0"/>
          </a:p>
          <a:p>
            <a:pPr lvl="1"/>
            <a:endParaRPr lang="en-US" sz="2400" dirty="0" smtClean="0"/>
          </a:p>
        </p:txBody>
      </p:sp>
    </p:spTree>
    <p:extLst>
      <p:ext uri="{BB962C8B-B14F-4D97-AF65-F5344CB8AC3E}">
        <p14:creationId xmlns:p14="http://schemas.microsoft.com/office/powerpoint/2010/main" val="8784317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ldolor Final Slide Presentation 2013">
  <a:themeElements>
    <a:clrScheme name="WBP-1">
      <a:dk1>
        <a:srgbClr val="292934"/>
      </a:dk1>
      <a:lt1>
        <a:srgbClr val="FFFFFF"/>
      </a:lt1>
      <a:dk2>
        <a:srgbClr val="157ACB"/>
      </a:dk2>
      <a:lt2>
        <a:srgbClr val="F3F2DC"/>
      </a:lt2>
      <a:accent1>
        <a:srgbClr val="157ACB"/>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stPracticesWiki.052013">
  <a:themeElements>
    <a:clrScheme name="WBP-1">
      <a:dk1>
        <a:srgbClr val="292934"/>
      </a:dk1>
      <a:lt1>
        <a:srgbClr val="FFFFFF"/>
      </a:lt1>
      <a:dk2>
        <a:srgbClr val="157ACB"/>
      </a:dk2>
      <a:lt2>
        <a:srgbClr val="F3F2DC"/>
      </a:lt2>
      <a:accent1>
        <a:srgbClr val="157ACB"/>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23735</TotalTime>
  <Words>2097</Words>
  <Application>Microsoft Macintosh PowerPoint</Application>
  <PresentationFormat>On-screen Show (4:3)</PresentationFormat>
  <Paragraphs>273</Paragraphs>
  <Slides>30</Slides>
  <Notes>12</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Caldolor Final Slide Presentation 2013</vt:lpstr>
      <vt:lpstr>BestPracticesWiki.052013</vt:lpstr>
      <vt:lpstr>Best Practices Wiki</vt:lpstr>
      <vt:lpstr>PowerPoint Presentation</vt:lpstr>
      <vt:lpstr>Best Practices Wiki:  Why and Who?</vt:lpstr>
      <vt:lpstr>Best Practices Wiki:  Why and Who?</vt:lpstr>
      <vt:lpstr>Background:  Wikipedia Facts</vt:lpstr>
      <vt:lpstr>Background:  WikiMedia Foundation</vt:lpstr>
      <vt:lpstr>The Vision: Best Practices Wiki</vt:lpstr>
      <vt:lpstr>Who will use Best Practices Wiki?</vt:lpstr>
      <vt:lpstr>What is a best practice?</vt:lpstr>
      <vt:lpstr>How will the Best Practices Wiki work?</vt:lpstr>
      <vt:lpstr>How will the Best Practices Wiki work?</vt:lpstr>
      <vt:lpstr>How will the Best Practices Wiki work?</vt:lpstr>
      <vt:lpstr>What is Semantic Wiki? </vt:lpstr>
      <vt:lpstr>Semantic Wiki Example: FCC Website  http://www.fcc.gov/search/results/911%20best%20practice </vt:lpstr>
      <vt:lpstr>Semantic Wiki example: Hoyt Group   (http://54.235.240.9/view/Main_Page)</vt:lpstr>
      <vt:lpstr>“Local” Best Practices Wikis  </vt:lpstr>
      <vt:lpstr>Local Best Practices Wikis</vt:lpstr>
      <vt:lpstr>Best Practices Wiki: Content Development</vt:lpstr>
      <vt:lpstr>Who will contribute best practices?</vt:lpstr>
      <vt:lpstr>PowerPoint Presentation</vt:lpstr>
      <vt:lpstr>Administration and Operations</vt:lpstr>
      <vt:lpstr>Best Practices Wiki Users</vt:lpstr>
      <vt:lpstr>Meeting the needs of small organizations</vt:lpstr>
      <vt:lpstr>Organizing best practices to meet user search needs</vt:lpstr>
      <vt:lpstr> Organizing Best Practices:  Management</vt:lpstr>
      <vt:lpstr>PowerPoint Presentation</vt:lpstr>
      <vt:lpstr>How will organization leaders and managers learn about the Best Practices Wiki?</vt:lpstr>
      <vt:lpstr>Conclusion</vt:lpstr>
      <vt:lpstr>For More Information</vt:lpstr>
      <vt:lpstr>How you can help! </vt:lpstr>
    </vt:vector>
  </TitlesOfParts>
  <Manager/>
  <Company>Small Business Majority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Terry Gardiner</dc:creator>
  <cp:keywords/>
  <dc:description/>
  <cp:lastModifiedBy>Terry Gardiner</cp:lastModifiedBy>
  <cp:revision>179</cp:revision>
  <dcterms:created xsi:type="dcterms:W3CDTF">2013-02-22T15:15:58Z</dcterms:created>
  <dcterms:modified xsi:type="dcterms:W3CDTF">2013-05-28T20:26:57Z</dcterms:modified>
  <cp:category/>
</cp:coreProperties>
</file>